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80" r:id="rId4"/>
    <p:sldId id="281" r:id="rId5"/>
    <p:sldId id="282" r:id="rId6"/>
    <p:sldId id="283" r:id="rId7"/>
    <p:sldId id="284" r:id="rId8"/>
    <p:sldId id="285" r:id="rId9"/>
    <p:sldId id="286" r:id="rId10"/>
    <p:sldId id="287" r:id="rId11"/>
    <p:sldId id="288" r:id="rId12"/>
    <p:sldId id="289" r:id="rId13"/>
    <p:sldId id="290" r:id="rId14"/>
    <p:sldId id="291" r:id="rId15"/>
    <p:sldId id="292" r:id="rId16"/>
    <p:sldId id="293" r:id="rId17"/>
    <p:sldId id="294" r:id="rId18"/>
    <p:sldId id="295" r:id="rId19"/>
    <p:sldId id="296" r:id="rId20"/>
    <p:sldId id="297" r:id="rId21"/>
    <p:sldId id="298" r:id="rId22"/>
    <p:sldId id="299" r:id="rId23"/>
    <p:sldId id="300" r:id="rId24"/>
    <p:sldId id="301" r:id="rId25"/>
    <p:sldId id="302" r:id="rId26"/>
    <p:sldId id="303" r:id="rId27"/>
    <p:sldId id="304" r:id="rId28"/>
    <p:sldId id="305" r:id="rId29"/>
    <p:sldId id="306" r:id="rId30"/>
    <p:sldId id="307" r:id="rId31"/>
    <p:sldId id="308" r:id="rId32"/>
    <p:sldId id="309" r:id="rId33"/>
    <p:sldId id="310" r:id="rId34"/>
    <p:sldId id="311" r:id="rId35"/>
    <p:sldId id="312" r:id="rId36"/>
    <p:sldId id="313" r:id="rId37"/>
    <p:sldId id="314" r:id="rId38"/>
    <p:sldId id="315" r:id="rId39"/>
    <p:sldId id="316" r:id="rId40"/>
    <p:sldId id="317" r:id="rId41"/>
    <p:sldId id="318" r:id="rId42"/>
    <p:sldId id="319" r:id="rId43"/>
    <p:sldId id="320" r:id="rId44"/>
    <p:sldId id="321" r:id="rId45"/>
    <p:sldId id="322" r:id="rId46"/>
    <p:sldId id="323" r:id="rId47"/>
    <p:sldId id="324" r:id="rId48"/>
    <p:sldId id="325" r:id="rId49"/>
    <p:sldId id="326" r:id="rId50"/>
    <p:sldId id="327" r:id="rId51"/>
    <p:sldId id="328" r:id="rId52"/>
    <p:sldId id="329" r:id="rId53"/>
    <p:sldId id="330" r:id="rId54"/>
    <p:sldId id="331" r:id="rId55"/>
    <p:sldId id="332" r:id="rId56"/>
    <p:sldId id="338" r:id="rId57"/>
    <p:sldId id="339" r:id="rId58"/>
    <p:sldId id="340" r:id="rId59"/>
    <p:sldId id="341" r:id="rId60"/>
    <p:sldId id="342" r:id="rId61"/>
    <p:sldId id="343" r:id="rId62"/>
    <p:sldId id="344" r:id="rId63"/>
    <p:sldId id="345" r:id="rId64"/>
    <p:sldId id="346" r:id="rId65"/>
    <p:sldId id="347" r:id="rId66"/>
    <p:sldId id="348" r:id="rId67"/>
    <p:sldId id="349" r:id="rId68"/>
    <p:sldId id="350" r:id="rId69"/>
    <p:sldId id="351" r:id="rId70"/>
    <p:sldId id="352" r:id="rId71"/>
    <p:sldId id="353" r:id="rId72"/>
    <p:sldId id="354" r:id="rId73"/>
    <p:sldId id="355" r:id="rId74"/>
    <p:sldId id="356" r:id="rId75"/>
    <p:sldId id="357" r:id="rId76"/>
    <p:sldId id="358" r:id="rId77"/>
    <p:sldId id="359" r:id="rId78"/>
    <p:sldId id="360" r:id="rId79"/>
    <p:sldId id="361" r:id="rId80"/>
    <p:sldId id="362" r:id="rId81"/>
    <p:sldId id="363" r:id="rId82"/>
    <p:sldId id="364" r:id="rId83"/>
    <p:sldId id="365" r:id="rId84"/>
    <p:sldId id="366" r:id="rId85"/>
    <p:sldId id="367" r:id="rId86"/>
    <p:sldId id="368" r:id="rId87"/>
    <p:sldId id="369" r:id="rId88"/>
    <p:sldId id="370" r:id="rId89"/>
    <p:sldId id="371" r:id="rId90"/>
    <p:sldId id="372" r:id="rId91"/>
    <p:sldId id="373" r:id="rId92"/>
    <p:sldId id="374" r:id="rId93"/>
    <p:sldId id="375" r:id="rId94"/>
    <p:sldId id="376" r:id="rId95"/>
    <p:sldId id="377" r:id="rId96"/>
    <p:sldId id="378" r:id="rId97"/>
    <p:sldId id="379" r:id="rId98"/>
    <p:sldId id="380" r:id="rId99"/>
    <p:sldId id="381" r:id="rId100"/>
    <p:sldId id="382" r:id="rId101"/>
    <p:sldId id="383" r:id="rId102"/>
    <p:sldId id="384" r:id="rId103"/>
    <p:sldId id="385" r:id="rId104"/>
    <p:sldId id="386" r:id="rId105"/>
    <p:sldId id="387" r:id="rId106"/>
    <p:sldId id="389" r:id="rId107"/>
    <p:sldId id="390" r:id="rId108"/>
  </p:sldIdLst>
  <p:sldSz cx="20104100" cy="11315700"/>
  <p:notesSz cx="20104100" cy="113157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96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7.xml"/><Relationship Id="rId98" Type="http://schemas.openxmlformats.org/officeDocument/2006/relationships/slide" Target="slides/slide96.xml"/><Relationship Id="rId97" Type="http://schemas.openxmlformats.org/officeDocument/2006/relationships/slide" Target="slides/slide95.xml"/><Relationship Id="rId96" Type="http://schemas.openxmlformats.org/officeDocument/2006/relationships/slide" Target="slides/slide94.xml"/><Relationship Id="rId95" Type="http://schemas.openxmlformats.org/officeDocument/2006/relationships/slide" Target="slides/slide93.xml"/><Relationship Id="rId94" Type="http://schemas.openxmlformats.org/officeDocument/2006/relationships/slide" Target="slides/slide92.xml"/><Relationship Id="rId93" Type="http://schemas.openxmlformats.org/officeDocument/2006/relationships/slide" Target="slides/slide91.xml"/><Relationship Id="rId92" Type="http://schemas.openxmlformats.org/officeDocument/2006/relationships/slide" Target="slides/slide90.xml"/><Relationship Id="rId91" Type="http://schemas.openxmlformats.org/officeDocument/2006/relationships/slide" Target="slides/slide89.xml"/><Relationship Id="rId90" Type="http://schemas.openxmlformats.org/officeDocument/2006/relationships/slide" Target="slides/slide88.xml"/><Relationship Id="rId9" Type="http://schemas.openxmlformats.org/officeDocument/2006/relationships/slide" Target="slides/slide7.xml"/><Relationship Id="rId89" Type="http://schemas.openxmlformats.org/officeDocument/2006/relationships/slide" Target="slides/slide87.xml"/><Relationship Id="rId88" Type="http://schemas.openxmlformats.org/officeDocument/2006/relationships/slide" Target="slides/slide86.xml"/><Relationship Id="rId87" Type="http://schemas.openxmlformats.org/officeDocument/2006/relationships/slide" Target="slides/slide85.xml"/><Relationship Id="rId86" Type="http://schemas.openxmlformats.org/officeDocument/2006/relationships/slide" Target="slides/slide84.xml"/><Relationship Id="rId85" Type="http://schemas.openxmlformats.org/officeDocument/2006/relationships/slide" Target="slides/slide83.xml"/><Relationship Id="rId84" Type="http://schemas.openxmlformats.org/officeDocument/2006/relationships/slide" Target="slides/slide82.xml"/><Relationship Id="rId83" Type="http://schemas.openxmlformats.org/officeDocument/2006/relationships/slide" Target="slides/slide81.xml"/><Relationship Id="rId82" Type="http://schemas.openxmlformats.org/officeDocument/2006/relationships/slide" Target="slides/slide80.xml"/><Relationship Id="rId81" Type="http://schemas.openxmlformats.org/officeDocument/2006/relationships/slide" Target="slides/slide79.xml"/><Relationship Id="rId80" Type="http://schemas.openxmlformats.org/officeDocument/2006/relationships/slide" Target="slides/slide78.xml"/><Relationship Id="rId8" Type="http://schemas.openxmlformats.org/officeDocument/2006/relationships/slide" Target="slides/slide6.xml"/><Relationship Id="rId79" Type="http://schemas.openxmlformats.org/officeDocument/2006/relationships/slide" Target="slides/slide77.xml"/><Relationship Id="rId78" Type="http://schemas.openxmlformats.org/officeDocument/2006/relationships/slide" Target="slides/slide76.xml"/><Relationship Id="rId77" Type="http://schemas.openxmlformats.org/officeDocument/2006/relationships/slide" Target="slides/slide75.xml"/><Relationship Id="rId76" Type="http://schemas.openxmlformats.org/officeDocument/2006/relationships/slide" Target="slides/slide74.xml"/><Relationship Id="rId75" Type="http://schemas.openxmlformats.org/officeDocument/2006/relationships/slide" Target="slides/slide73.xml"/><Relationship Id="rId74" Type="http://schemas.openxmlformats.org/officeDocument/2006/relationships/slide" Target="slides/slide72.xml"/><Relationship Id="rId73" Type="http://schemas.openxmlformats.org/officeDocument/2006/relationships/slide" Target="slides/slide71.xml"/><Relationship Id="rId72" Type="http://schemas.openxmlformats.org/officeDocument/2006/relationships/slide" Target="slides/slide70.xml"/><Relationship Id="rId71" Type="http://schemas.openxmlformats.org/officeDocument/2006/relationships/slide" Target="slides/slide69.xml"/><Relationship Id="rId70" Type="http://schemas.openxmlformats.org/officeDocument/2006/relationships/slide" Target="slides/slide68.xml"/><Relationship Id="rId7" Type="http://schemas.openxmlformats.org/officeDocument/2006/relationships/slide" Target="slides/slide5.xml"/><Relationship Id="rId69" Type="http://schemas.openxmlformats.org/officeDocument/2006/relationships/slide" Target="slides/slide67.xml"/><Relationship Id="rId68" Type="http://schemas.openxmlformats.org/officeDocument/2006/relationships/slide" Target="slides/slide66.xml"/><Relationship Id="rId67" Type="http://schemas.openxmlformats.org/officeDocument/2006/relationships/slide" Target="slides/slide65.xml"/><Relationship Id="rId66" Type="http://schemas.openxmlformats.org/officeDocument/2006/relationships/slide" Target="slides/slide64.xml"/><Relationship Id="rId65" Type="http://schemas.openxmlformats.org/officeDocument/2006/relationships/slide" Target="slides/slide63.xml"/><Relationship Id="rId64" Type="http://schemas.openxmlformats.org/officeDocument/2006/relationships/slide" Target="slides/slide62.xml"/><Relationship Id="rId63" Type="http://schemas.openxmlformats.org/officeDocument/2006/relationships/slide" Target="slides/slide61.xml"/><Relationship Id="rId62" Type="http://schemas.openxmlformats.org/officeDocument/2006/relationships/slide" Target="slides/slide60.xml"/><Relationship Id="rId61" Type="http://schemas.openxmlformats.org/officeDocument/2006/relationships/slide" Target="slides/slide59.xml"/><Relationship Id="rId60" Type="http://schemas.openxmlformats.org/officeDocument/2006/relationships/slide" Target="slides/slide58.xml"/><Relationship Id="rId6" Type="http://schemas.openxmlformats.org/officeDocument/2006/relationships/slide" Target="slides/slide4.xml"/><Relationship Id="rId59" Type="http://schemas.openxmlformats.org/officeDocument/2006/relationships/slide" Target="slides/slide57.xml"/><Relationship Id="rId58" Type="http://schemas.openxmlformats.org/officeDocument/2006/relationships/slide" Target="slides/slide56.xml"/><Relationship Id="rId57" Type="http://schemas.openxmlformats.org/officeDocument/2006/relationships/slide" Target="slides/slide55.xml"/><Relationship Id="rId56" Type="http://schemas.openxmlformats.org/officeDocument/2006/relationships/slide" Target="slides/slide54.xml"/><Relationship Id="rId55" Type="http://schemas.openxmlformats.org/officeDocument/2006/relationships/slide" Target="slides/slide53.xml"/><Relationship Id="rId54" Type="http://schemas.openxmlformats.org/officeDocument/2006/relationships/slide" Target="slides/slide52.xml"/><Relationship Id="rId53" Type="http://schemas.openxmlformats.org/officeDocument/2006/relationships/slide" Target="slides/slide51.xml"/><Relationship Id="rId52" Type="http://schemas.openxmlformats.org/officeDocument/2006/relationships/slide" Target="slides/slide50.xml"/><Relationship Id="rId51" Type="http://schemas.openxmlformats.org/officeDocument/2006/relationships/slide" Target="slides/slide49.xml"/><Relationship Id="rId50" Type="http://schemas.openxmlformats.org/officeDocument/2006/relationships/slide" Target="slides/slide48.xml"/><Relationship Id="rId5" Type="http://schemas.openxmlformats.org/officeDocument/2006/relationships/slide" Target="slides/slide3.xml"/><Relationship Id="rId49" Type="http://schemas.openxmlformats.org/officeDocument/2006/relationships/slide" Target="slides/slide47.xml"/><Relationship Id="rId48" Type="http://schemas.openxmlformats.org/officeDocument/2006/relationships/slide" Target="slides/slide46.xml"/><Relationship Id="rId47" Type="http://schemas.openxmlformats.org/officeDocument/2006/relationships/slide" Target="slides/slide45.xml"/><Relationship Id="rId46" Type="http://schemas.openxmlformats.org/officeDocument/2006/relationships/slide" Target="slides/slide44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1" Type="http://schemas.openxmlformats.org/officeDocument/2006/relationships/tableStyles" Target="tableStyles.xml"/><Relationship Id="rId110" Type="http://schemas.openxmlformats.org/officeDocument/2006/relationships/viewProps" Target="viewProps.xml"/><Relationship Id="rId11" Type="http://schemas.openxmlformats.org/officeDocument/2006/relationships/slide" Target="slides/slide9.xml"/><Relationship Id="rId109" Type="http://schemas.openxmlformats.org/officeDocument/2006/relationships/presProps" Target="presProps.xml"/><Relationship Id="rId108" Type="http://schemas.openxmlformats.org/officeDocument/2006/relationships/slide" Target="slides/slide106.xml"/><Relationship Id="rId107" Type="http://schemas.openxmlformats.org/officeDocument/2006/relationships/slide" Target="slides/slide105.xml"/><Relationship Id="rId106" Type="http://schemas.openxmlformats.org/officeDocument/2006/relationships/slide" Target="slides/slide104.xml"/><Relationship Id="rId105" Type="http://schemas.openxmlformats.org/officeDocument/2006/relationships/slide" Target="slides/slide103.xml"/><Relationship Id="rId104" Type="http://schemas.openxmlformats.org/officeDocument/2006/relationships/slide" Target="slides/slide102.xml"/><Relationship Id="rId103" Type="http://schemas.openxmlformats.org/officeDocument/2006/relationships/slide" Target="slides/slide101.xml"/><Relationship Id="rId102" Type="http://schemas.openxmlformats.org/officeDocument/2006/relationships/slide" Target="slides/slide100.xml"/><Relationship Id="rId101" Type="http://schemas.openxmlformats.org/officeDocument/2006/relationships/slide" Target="slides/slide99.xml"/><Relationship Id="rId100" Type="http://schemas.openxmlformats.org/officeDocument/2006/relationships/slide" Target="slides/slide98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942" y="-5239"/>
            <a:ext cx="20125042" cy="11320939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05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3403039" y="1857138"/>
            <a:ext cx="15189764" cy="1786414"/>
          </a:xfrm>
        </p:spPr>
        <p:txBody>
          <a:bodyPr/>
          <a:lstStyle>
            <a:lvl1pPr algn="r">
              <a:defRPr/>
            </a:lvl1pPr>
          </a:lstStyle>
          <a:p>
            <a:pPr lvl="0"/>
            <a:r>
              <a:rPr lang="en-US" altLang="zh-CN" noProof="0" smtClean="0"/>
              <a:t>Click to edit Master title style</a:t>
            </a:r>
            <a:endParaRPr lang="en-US" altLang="zh-CN" noProof="0" smtClean="0"/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3403039" y="3879295"/>
            <a:ext cx="15200234" cy="2891790"/>
          </a:xfrm>
        </p:spPr>
        <p:txBody>
          <a:bodyPr/>
          <a:lstStyle>
            <a:lvl1pPr marL="0" indent="0" algn="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noProof="0" smtClean="0"/>
              <a:t>Click to edit Master subtitle style</a:t>
            </a:r>
            <a:endParaRPr lang="en-US" altLang="zh-CN" noProof="0" smtClean="0"/>
          </a:p>
        </p:txBody>
      </p:sp>
      <p:sp>
        <p:nvSpPr>
          <p:cNvPr id="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005205" y="10304621"/>
            <a:ext cx="4690957" cy="785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1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6868901" y="10304621"/>
            <a:ext cx="6366298" cy="785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/>
        </p:txBody>
      </p:sp>
      <p:sp>
        <p:nvSpPr>
          <p:cNvPr id="1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4407938" y="10304621"/>
            <a:ext cx="4690957" cy="785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en-US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4575473" y="314325"/>
            <a:ext cx="4523423" cy="979646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05205" y="314325"/>
            <a:ext cx="13235199" cy="979646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en-US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/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87" y="2821068"/>
            <a:ext cx="17339786" cy="4707016"/>
          </a:xfrm>
        </p:spPr>
        <p:txBody>
          <a:bodyPr anchor="b"/>
          <a:lstStyle>
            <a:lvl1pPr>
              <a:defRPr sz="99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87" y="7572614"/>
            <a:ext cx="17339786" cy="2475309"/>
          </a:xfrm>
        </p:spPr>
        <p:txBody>
          <a:bodyPr/>
          <a:lstStyle>
            <a:lvl1pPr marL="0" indent="0">
              <a:buNone/>
              <a:defRPr sz="3960"/>
            </a:lvl1pPr>
            <a:lvl2pPr marL="754380" indent="0">
              <a:buNone/>
              <a:defRPr sz="3300"/>
            </a:lvl2pPr>
            <a:lvl3pPr marL="1508760" indent="0">
              <a:buNone/>
              <a:defRPr sz="2970"/>
            </a:lvl3pPr>
            <a:lvl4pPr marL="2263140" indent="0">
              <a:buNone/>
              <a:defRPr sz="2640"/>
            </a:lvl4pPr>
            <a:lvl5pPr marL="3017520" indent="0">
              <a:buNone/>
              <a:defRPr sz="2640"/>
            </a:lvl5pPr>
            <a:lvl6pPr marL="3771900" indent="0">
              <a:buNone/>
              <a:defRPr sz="2640"/>
            </a:lvl6pPr>
            <a:lvl7pPr marL="4526280" indent="0">
              <a:buNone/>
              <a:defRPr sz="2640"/>
            </a:lvl7pPr>
            <a:lvl8pPr marL="5280660" indent="0">
              <a:buNone/>
              <a:defRPr sz="2640"/>
            </a:lvl8pPr>
            <a:lvl9pPr marL="6035040" indent="0">
              <a:buNone/>
              <a:defRPr sz="264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en-US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05205" y="1938338"/>
            <a:ext cx="8879311" cy="81724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19584" y="1938338"/>
            <a:ext cx="8879311" cy="81724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5648" y="602456"/>
            <a:ext cx="17339786" cy="218717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85648" y="2773919"/>
            <a:ext cx="8505848" cy="1359455"/>
          </a:xfrm>
        </p:spPr>
        <p:txBody>
          <a:bodyPr anchor="b"/>
          <a:lstStyle>
            <a:lvl1pPr marL="0" indent="0">
              <a:buNone/>
              <a:defRPr sz="3960" b="1"/>
            </a:lvl1pPr>
            <a:lvl2pPr marL="754380" indent="0">
              <a:buNone/>
              <a:defRPr sz="3300" b="1"/>
            </a:lvl2pPr>
            <a:lvl3pPr marL="1508760" indent="0">
              <a:buNone/>
              <a:defRPr sz="2970" b="1"/>
            </a:lvl3pPr>
            <a:lvl4pPr marL="2263140" indent="0">
              <a:buNone/>
              <a:defRPr sz="2640" b="1"/>
            </a:lvl4pPr>
            <a:lvl5pPr marL="3017520" indent="0">
              <a:buNone/>
              <a:defRPr sz="2640" b="1"/>
            </a:lvl5pPr>
            <a:lvl6pPr marL="3771900" indent="0">
              <a:buNone/>
              <a:defRPr sz="2640" b="1"/>
            </a:lvl6pPr>
            <a:lvl7pPr marL="4526280" indent="0">
              <a:buNone/>
              <a:defRPr sz="2640" b="1"/>
            </a:lvl7pPr>
            <a:lvl8pPr marL="5280660" indent="0">
              <a:buNone/>
              <a:defRPr sz="2640" b="1"/>
            </a:lvl8pPr>
            <a:lvl9pPr marL="6035040" indent="0">
              <a:buNone/>
              <a:defRPr sz="264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85648" y="4133374"/>
            <a:ext cx="8505848" cy="607957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0177701" y="2773919"/>
            <a:ext cx="8547734" cy="1359455"/>
          </a:xfrm>
        </p:spPr>
        <p:txBody>
          <a:bodyPr anchor="b"/>
          <a:lstStyle>
            <a:lvl1pPr marL="0" indent="0">
              <a:buNone/>
              <a:defRPr sz="3960" b="1"/>
            </a:lvl1pPr>
            <a:lvl2pPr marL="754380" indent="0">
              <a:buNone/>
              <a:defRPr sz="3300" b="1"/>
            </a:lvl2pPr>
            <a:lvl3pPr marL="1508760" indent="0">
              <a:buNone/>
              <a:defRPr sz="2970" b="1"/>
            </a:lvl3pPr>
            <a:lvl4pPr marL="2263140" indent="0">
              <a:buNone/>
              <a:defRPr sz="2640" b="1"/>
            </a:lvl4pPr>
            <a:lvl5pPr marL="3017520" indent="0">
              <a:buNone/>
              <a:defRPr sz="2640" b="1"/>
            </a:lvl5pPr>
            <a:lvl6pPr marL="3771900" indent="0">
              <a:buNone/>
              <a:defRPr sz="2640" b="1"/>
            </a:lvl6pPr>
            <a:lvl7pPr marL="4526280" indent="0">
              <a:buNone/>
              <a:defRPr sz="2640" b="1"/>
            </a:lvl7pPr>
            <a:lvl8pPr marL="5280660" indent="0">
              <a:buNone/>
              <a:defRPr sz="2640" b="1"/>
            </a:lvl8pPr>
            <a:lvl9pPr marL="6035040" indent="0">
              <a:buNone/>
              <a:defRPr sz="264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0177701" y="4133374"/>
            <a:ext cx="8547734" cy="607957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/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/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en-US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p/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p/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5648" y="754380"/>
            <a:ext cx="6484968" cy="2640330"/>
          </a:xfrm>
        </p:spPr>
        <p:txBody>
          <a:bodyPr anchor="b"/>
          <a:lstStyle>
            <a:lvl1pPr>
              <a:defRPr sz="528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47734" y="1629251"/>
            <a:ext cx="10177701" cy="8041481"/>
          </a:xfrm>
        </p:spPr>
        <p:txBody>
          <a:bodyPr/>
          <a:lstStyle>
            <a:lvl1pPr>
              <a:defRPr sz="5280"/>
            </a:lvl1pPr>
            <a:lvl2pPr>
              <a:defRPr sz="4620"/>
            </a:lvl2pPr>
            <a:lvl3pPr>
              <a:defRPr sz="3960"/>
            </a:lvl3pPr>
            <a:lvl4pPr>
              <a:defRPr sz="3300"/>
            </a:lvl4pPr>
            <a:lvl5pPr>
              <a:defRPr sz="3300"/>
            </a:lvl5pPr>
            <a:lvl6pPr>
              <a:defRPr sz="3300"/>
            </a:lvl6pPr>
            <a:lvl7pPr>
              <a:defRPr sz="3300"/>
            </a:lvl7pPr>
            <a:lvl8pPr>
              <a:defRPr sz="3300"/>
            </a:lvl8pPr>
            <a:lvl9pPr>
              <a:defRPr sz="33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85648" y="3394710"/>
            <a:ext cx="6484968" cy="6289120"/>
          </a:xfrm>
        </p:spPr>
        <p:txBody>
          <a:bodyPr/>
          <a:lstStyle>
            <a:lvl1pPr marL="0" indent="0">
              <a:buNone/>
              <a:defRPr sz="2640"/>
            </a:lvl1pPr>
            <a:lvl2pPr marL="754380" indent="0">
              <a:buNone/>
              <a:defRPr sz="2310"/>
            </a:lvl2pPr>
            <a:lvl3pPr marL="1508760" indent="0">
              <a:buNone/>
              <a:defRPr sz="1980"/>
            </a:lvl3pPr>
            <a:lvl4pPr marL="2263140" indent="0">
              <a:buNone/>
              <a:defRPr sz="1650"/>
            </a:lvl4pPr>
            <a:lvl5pPr marL="3017520" indent="0">
              <a:buNone/>
              <a:defRPr sz="1650"/>
            </a:lvl5pPr>
            <a:lvl6pPr marL="3771900" indent="0">
              <a:buNone/>
              <a:defRPr sz="1650"/>
            </a:lvl6pPr>
            <a:lvl7pPr marL="4526280" indent="0">
              <a:buNone/>
              <a:defRPr sz="1650"/>
            </a:lvl7pPr>
            <a:lvl8pPr marL="5280660" indent="0">
              <a:buNone/>
              <a:defRPr sz="1650"/>
            </a:lvl8pPr>
            <a:lvl9pPr marL="6035040" indent="0">
              <a:buNone/>
              <a:defRPr sz="165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en-US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5648" y="754380"/>
            <a:ext cx="6484968" cy="2640330"/>
          </a:xfrm>
        </p:spPr>
        <p:txBody>
          <a:bodyPr anchor="b"/>
          <a:lstStyle>
            <a:lvl1pPr>
              <a:defRPr sz="528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547734" y="1629251"/>
            <a:ext cx="10177701" cy="8041481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5280"/>
            </a:lvl1pPr>
            <a:lvl2pPr marL="754380" indent="0">
              <a:buNone/>
              <a:defRPr sz="4620"/>
            </a:lvl2pPr>
            <a:lvl3pPr marL="1508760" indent="0">
              <a:buNone/>
              <a:defRPr sz="3960"/>
            </a:lvl3pPr>
            <a:lvl4pPr marL="2263140" indent="0">
              <a:buNone/>
              <a:defRPr sz="3300"/>
            </a:lvl4pPr>
            <a:lvl5pPr marL="3017520" indent="0">
              <a:buNone/>
              <a:defRPr sz="3300"/>
            </a:lvl5pPr>
            <a:lvl6pPr marL="3771900" indent="0">
              <a:buNone/>
              <a:defRPr sz="3300"/>
            </a:lvl6pPr>
            <a:lvl7pPr marL="4526280" indent="0">
              <a:buNone/>
              <a:defRPr sz="3300"/>
            </a:lvl7pPr>
            <a:lvl8pPr marL="5280660" indent="0">
              <a:buNone/>
              <a:defRPr sz="3300"/>
            </a:lvl8pPr>
            <a:lvl9pPr marL="6035040" indent="0">
              <a:buNone/>
              <a:defRPr sz="3300"/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3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85648" y="3394710"/>
            <a:ext cx="6484968" cy="6289120"/>
          </a:xfrm>
        </p:spPr>
        <p:txBody>
          <a:bodyPr/>
          <a:lstStyle>
            <a:lvl1pPr marL="0" indent="0">
              <a:buNone/>
              <a:defRPr sz="2640"/>
            </a:lvl1pPr>
            <a:lvl2pPr marL="754380" indent="0">
              <a:buNone/>
              <a:defRPr sz="2310"/>
            </a:lvl2pPr>
            <a:lvl3pPr marL="1508760" indent="0">
              <a:buNone/>
              <a:defRPr sz="1980"/>
            </a:lvl3pPr>
            <a:lvl4pPr marL="2263140" indent="0">
              <a:buNone/>
              <a:defRPr sz="1650"/>
            </a:lvl4pPr>
            <a:lvl5pPr marL="3017520" indent="0">
              <a:buNone/>
              <a:defRPr sz="1650"/>
            </a:lvl5pPr>
            <a:lvl6pPr marL="3771900" indent="0">
              <a:buNone/>
              <a:defRPr sz="1650"/>
            </a:lvl6pPr>
            <a:lvl7pPr marL="4526280" indent="0">
              <a:buNone/>
              <a:defRPr sz="1650"/>
            </a:lvl7pPr>
            <a:lvl8pPr marL="5280660" indent="0">
              <a:buNone/>
              <a:defRPr sz="1650"/>
            </a:lvl8pPr>
            <a:lvl9pPr marL="6035040" indent="0">
              <a:buNone/>
              <a:defRPr sz="165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en-US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2.jpe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1026" name="Picture 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0" y="0"/>
            <a:ext cx="20114572" cy="11320939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27" name="Rectangle 3"/>
          <p:cNvSpPr>
            <a:spLocks noGrp="1"/>
          </p:cNvSpPr>
          <p:nvPr>
            <p:ph type="title"/>
          </p:nvPr>
        </p:nvSpPr>
        <p:spPr>
          <a:xfrm>
            <a:off x="1005205" y="314325"/>
            <a:ext cx="18093690" cy="961311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 lvl="0"/>
            <a:r>
              <a:rPr lang="en-US" altLang="zh-CN" dirty="0"/>
              <a:t>Click to edit Master title style</a:t>
            </a:r>
            <a:endParaRPr lang="en-US" altLang="zh-CN" dirty="0"/>
          </a:p>
        </p:txBody>
      </p:sp>
      <p:sp>
        <p:nvSpPr>
          <p:cNvPr id="1028" name="Rectangle 4"/>
          <p:cNvSpPr>
            <a:spLocks noGrp="1"/>
          </p:cNvSpPr>
          <p:nvPr>
            <p:ph type="body" idx="1"/>
          </p:nvPr>
        </p:nvSpPr>
        <p:spPr>
          <a:xfrm>
            <a:off x="1005205" y="1938338"/>
            <a:ext cx="18093690" cy="817245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rPr lang="en-US" altLang="zh-CN" dirty="0"/>
              <a:t>Click to edit Master text styles</a:t>
            </a:r>
            <a:endParaRPr lang="en-US" altLang="zh-CN" dirty="0"/>
          </a:p>
          <a:p>
            <a:pPr lvl="1"/>
            <a:r>
              <a:rPr lang="en-US" altLang="zh-CN" dirty="0"/>
              <a:t>Second level</a:t>
            </a:r>
            <a:endParaRPr lang="en-US" altLang="zh-CN" dirty="0"/>
          </a:p>
          <a:p>
            <a:pPr lvl="2"/>
            <a:r>
              <a:rPr lang="en-US" altLang="zh-CN" dirty="0"/>
              <a:t>Third level</a:t>
            </a:r>
            <a:endParaRPr lang="en-US" altLang="zh-CN" dirty="0"/>
          </a:p>
          <a:p>
            <a:pPr lvl="3"/>
            <a:r>
              <a:rPr lang="en-US" altLang="zh-CN" dirty="0"/>
              <a:t>Fourth level</a:t>
            </a:r>
            <a:endParaRPr lang="en-US" altLang="zh-CN" dirty="0"/>
          </a:p>
          <a:p>
            <a:pPr lvl="4"/>
            <a:r>
              <a:rPr lang="en-US" altLang="zh-CN" dirty="0"/>
              <a:t>Fifth level</a:t>
            </a:r>
            <a:endParaRPr lang="en-US" altLang="zh-CN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005205" y="10304621"/>
            <a:ext cx="4690957" cy="785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 sz="2310"/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6868901" y="10304621"/>
            <a:ext cx="6366298" cy="785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>
              <a:defRPr sz="2310"/>
            </a:lvl1pPr>
          </a:lstStyle>
          <a:p/>
        </p:txBody>
      </p:sp>
      <p:sp>
        <p:nvSpPr>
          <p:cNvPr id="103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4407938" y="10304621"/>
            <a:ext cx="4690957" cy="785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>
              <a:defRPr sz="2310"/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rtl="0" fontAlgn="base">
        <a:spcBef>
          <a:spcPct val="0"/>
        </a:spcBef>
        <a:spcAft>
          <a:spcPct val="0"/>
        </a:spcAft>
        <a:defRPr sz="5940" kern="1200">
          <a:solidFill>
            <a:schemeClr val="bg1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panose="020B0704020202090204" pitchFamily="34" charset="0"/>
          <a:ea typeface="SimSun" pitchFamily="2" charset="-122"/>
        </a:defRPr>
      </a:lvl2pPr>
      <a:lvl3pPr algn="l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panose="020B0704020202090204" pitchFamily="34" charset="0"/>
          <a:ea typeface="SimSun" pitchFamily="2" charset="-122"/>
        </a:defRPr>
      </a:lvl3pPr>
      <a:lvl4pPr algn="l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panose="020B0704020202090204" pitchFamily="34" charset="0"/>
          <a:ea typeface="SimSun" pitchFamily="2" charset="-122"/>
        </a:defRPr>
      </a:lvl4pPr>
      <a:lvl5pPr algn="l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panose="020B0704020202090204" pitchFamily="34" charset="0"/>
          <a:ea typeface="SimSun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panose="020B0704020202090204" pitchFamily="34" charset="0"/>
          <a:ea typeface="SimSun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panose="020B0704020202090204" pitchFamily="34" charset="0"/>
          <a:ea typeface="SimSun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panose="020B0704020202090204" pitchFamily="34" charset="0"/>
          <a:ea typeface="SimSun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panose="020B0704020202090204" pitchFamily="34" charset="0"/>
          <a:ea typeface="SimSun" pitchFamily="2" charset="-122"/>
        </a:defRPr>
      </a:lvl9pPr>
    </p:titleStyle>
    <p:bodyStyle>
      <a:lvl1pPr marL="565785" indent="-565785" algn="l" rtl="0" fontAlgn="base">
        <a:spcBef>
          <a:spcPct val="33000"/>
        </a:spcBef>
        <a:spcAft>
          <a:spcPct val="0"/>
        </a:spcAft>
        <a:buChar char="•"/>
        <a:defRPr sz="5280" kern="1200">
          <a:solidFill>
            <a:schemeClr val="tx1"/>
          </a:solidFill>
          <a:latin typeface="+mn-lt"/>
          <a:ea typeface="+mn-ea"/>
          <a:cs typeface="+mn-cs"/>
        </a:defRPr>
      </a:lvl1pPr>
      <a:lvl2pPr marL="1226185" indent="-471170" algn="l" rtl="0" fontAlgn="base">
        <a:spcBef>
          <a:spcPct val="33000"/>
        </a:spcBef>
        <a:spcAft>
          <a:spcPct val="0"/>
        </a:spcAft>
        <a:buChar char="–"/>
        <a:defRPr sz="4620" kern="1200">
          <a:solidFill>
            <a:schemeClr val="tx1"/>
          </a:solidFill>
          <a:latin typeface="+mn-lt"/>
          <a:ea typeface="+mn-ea"/>
          <a:cs typeface="+mn-cs"/>
        </a:defRPr>
      </a:lvl2pPr>
      <a:lvl3pPr marL="1885950" indent="-377190" algn="l" rtl="0" fontAlgn="base">
        <a:spcBef>
          <a:spcPct val="33000"/>
        </a:spcBef>
        <a:spcAft>
          <a:spcPct val="0"/>
        </a:spcAft>
        <a:buChar char="•"/>
        <a:defRPr sz="3960" kern="1200">
          <a:solidFill>
            <a:schemeClr val="tx1"/>
          </a:solidFill>
          <a:latin typeface="+mn-lt"/>
          <a:ea typeface="+mn-ea"/>
          <a:cs typeface="+mn-cs"/>
        </a:defRPr>
      </a:lvl3pPr>
      <a:lvl4pPr marL="2640330" indent="-377190" algn="l" rtl="0" fontAlgn="base">
        <a:spcBef>
          <a:spcPct val="33000"/>
        </a:spcBef>
        <a:spcAft>
          <a:spcPct val="0"/>
        </a:spcAft>
        <a:buChar char="–"/>
        <a:defRPr sz="3300" kern="1200">
          <a:solidFill>
            <a:schemeClr val="tx1"/>
          </a:solidFill>
          <a:latin typeface="+mn-lt"/>
          <a:ea typeface="+mn-ea"/>
          <a:cs typeface="+mn-cs"/>
        </a:defRPr>
      </a:lvl4pPr>
      <a:lvl5pPr marL="3394710" indent="-377190" algn="l" rtl="0" fontAlgn="base">
        <a:spcBef>
          <a:spcPct val="33000"/>
        </a:spcBef>
        <a:spcAft>
          <a:spcPct val="0"/>
        </a:spcAft>
        <a:buChar char="»"/>
        <a:defRPr sz="3300" kern="1200">
          <a:solidFill>
            <a:schemeClr val="tx1"/>
          </a:solidFill>
          <a:latin typeface="+mn-lt"/>
          <a:ea typeface="+mn-ea"/>
          <a:cs typeface="+mn-cs"/>
        </a:defRPr>
      </a:lvl5pPr>
      <a:lvl6pPr marL="4149090" indent="-377190" algn="l" defTabSz="1508760" rtl="0" eaLnBrk="1" latinLnBrk="0" hangingPunct="1">
        <a:lnSpc>
          <a:spcPct val="90000"/>
        </a:lnSpc>
        <a:spcBef>
          <a:spcPts val="825"/>
        </a:spcBef>
        <a:buFont typeface="Arial" panose="020B0704020202090204" pitchFamily="34" charset="0"/>
        <a:buChar char="•"/>
        <a:defRPr sz="2970" kern="1200">
          <a:solidFill>
            <a:schemeClr val="tx1"/>
          </a:solidFill>
          <a:latin typeface="+mn-lt"/>
          <a:ea typeface="+mn-ea"/>
          <a:cs typeface="+mn-cs"/>
        </a:defRPr>
      </a:lvl6pPr>
      <a:lvl7pPr marL="4903470" indent="-377190" algn="l" defTabSz="1508760" rtl="0" eaLnBrk="1" latinLnBrk="0" hangingPunct="1">
        <a:lnSpc>
          <a:spcPct val="90000"/>
        </a:lnSpc>
        <a:spcBef>
          <a:spcPts val="825"/>
        </a:spcBef>
        <a:buFont typeface="Arial" panose="020B0704020202090204" pitchFamily="34" charset="0"/>
        <a:buChar char="•"/>
        <a:defRPr sz="2970" kern="1200">
          <a:solidFill>
            <a:schemeClr val="tx1"/>
          </a:solidFill>
          <a:latin typeface="+mn-lt"/>
          <a:ea typeface="+mn-ea"/>
          <a:cs typeface="+mn-cs"/>
        </a:defRPr>
      </a:lvl7pPr>
      <a:lvl8pPr marL="5657850" indent="-377190" algn="l" defTabSz="1508760" rtl="0" eaLnBrk="1" latinLnBrk="0" hangingPunct="1">
        <a:lnSpc>
          <a:spcPct val="90000"/>
        </a:lnSpc>
        <a:spcBef>
          <a:spcPts val="825"/>
        </a:spcBef>
        <a:buFont typeface="Arial" panose="020B0704020202090204" pitchFamily="34" charset="0"/>
        <a:buChar char="•"/>
        <a:defRPr sz="2970" kern="1200">
          <a:solidFill>
            <a:schemeClr val="tx1"/>
          </a:solidFill>
          <a:latin typeface="+mn-lt"/>
          <a:ea typeface="+mn-ea"/>
          <a:cs typeface="+mn-cs"/>
        </a:defRPr>
      </a:lvl8pPr>
      <a:lvl9pPr marL="6412230" indent="-377190" algn="l" defTabSz="1508760" rtl="0" eaLnBrk="1" latinLnBrk="0" hangingPunct="1">
        <a:lnSpc>
          <a:spcPct val="90000"/>
        </a:lnSpc>
        <a:spcBef>
          <a:spcPts val="825"/>
        </a:spcBef>
        <a:buFont typeface="Arial" panose="020B0704020202090204" pitchFamily="34" charset="0"/>
        <a:buChar char="•"/>
        <a:defRPr sz="297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508760" rtl="0" eaLnBrk="1" latinLnBrk="0" hangingPunct="1">
        <a:defRPr sz="2970" kern="1200">
          <a:solidFill>
            <a:schemeClr val="tx1"/>
          </a:solidFill>
          <a:latin typeface="+mn-lt"/>
          <a:ea typeface="+mn-ea"/>
          <a:cs typeface="+mn-cs"/>
        </a:defRPr>
      </a:lvl1pPr>
      <a:lvl2pPr marL="754380" algn="l" defTabSz="1508760" rtl="0" eaLnBrk="1" latinLnBrk="0" hangingPunct="1">
        <a:defRPr sz="2970" kern="1200">
          <a:solidFill>
            <a:schemeClr val="tx1"/>
          </a:solidFill>
          <a:latin typeface="+mn-lt"/>
          <a:ea typeface="+mn-ea"/>
          <a:cs typeface="+mn-cs"/>
        </a:defRPr>
      </a:lvl2pPr>
      <a:lvl3pPr marL="1508760" algn="l" defTabSz="1508760" rtl="0" eaLnBrk="1" latinLnBrk="0" hangingPunct="1">
        <a:defRPr sz="2970" kern="1200">
          <a:solidFill>
            <a:schemeClr val="tx1"/>
          </a:solidFill>
          <a:latin typeface="+mn-lt"/>
          <a:ea typeface="+mn-ea"/>
          <a:cs typeface="+mn-cs"/>
        </a:defRPr>
      </a:lvl3pPr>
      <a:lvl4pPr marL="2263140" algn="l" defTabSz="1508760" rtl="0" eaLnBrk="1" latinLnBrk="0" hangingPunct="1">
        <a:defRPr sz="2970" kern="1200">
          <a:solidFill>
            <a:schemeClr val="tx1"/>
          </a:solidFill>
          <a:latin typeface="+mn-lt"/>
          <a:ea typeface="+mn-ea"/>
          <a:cs typeface="+mn-cs"/>
        </a:defRPr>
      </a:lvl4pPr>
      <a:lvl5pPr marL="3017520" algn="l" defTabSz="1508760" rtl="0" eaLnBrk="1" latinLnBrk="0" hangingPunct="1">
        <a:defRPr sz="297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algn="l" defTabSz="1508760" rtl="0" eaLnBrk="1" latinLnBrk="0" hangingPunct="1">
        <a:defRPr sz="2970" kern="1200">
          <a:solidFill>
            <a:schemeClr val="tx1"/>
          </a:solidFill>
          <a:latin typeface="+mn-lt"/>
          <a:ea typeface="+mn-ea"/>
          <a:cs typeface="+mn-cs"/>
        </a:defRPr>
      </a:lvl6pPr>
      <a:lvl7pPr marL="4526280" algn="l" defTabSz="1508760" rtl="0" eaLnBrk="1" latinLnBrk="0" hangingPunct="1">
        <a:defRPr sz="2970" kern="1200">
          <a:solidFill>
            <a:schemeClr val="tx1"/>
          </a:solidFill>
          <a:latin typeface="+mn-lt"/>
          <a:ea typeface="+mn-ea"/>
          <a:cs typeface="+mn-cs"/>
        </a:defRPr>
      </a:lvl7pPr>
      <a:lvl8pPr marL="5280660" algn="l" defTabSz="1508760" rtl="0" eaLnBrk="1" latinLnBrk="0" hangingPunct="1">
        <a:defRPr sz="2970" kern="1200">
          <a:solidFill>
            <a:schemeClr val="tx1"/>
          </a:solidFill>
          <a:latin typeface="+mn-lt"/>
          <a:ea typeface="+mn-ea"/>
          <a:cs typeface="+mn-cs"/>
        </a:defRPr>
      </a:lvl8pPr>
      <a:lvl9pPr marL="6035040" algn="l" defTabSz="1508760" rtl="0" eaLnBrk="1" latinLnBrk="0" hangingPunct="1">
        <a:defRPr sz="297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hyperlink" Target="https://www.petanikode.com/topik/java" TargetMode="External"/><Relationship Id="rId3" Type="http://schemas.openxmlformats.org/officeDocument/2006/relationships/hyperlink" Target="https://www.petanikode.com/topik/c%2B%2B" TargetMode="External"/><Relationship Id="rId2" Type="http://schemas.openxmlformats.org/officeDocument/2006/relationships/hyperlink" Target="https://www.petanikode.com/topik/c" TargetMode="External"/><Relationship Id="rId1" Type="http://schemas.openxmlformats.org/officeDocument/2006/relationships/image" Target="../media/image10.pn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21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123.png"/><Relationship Id="rId1" Type="http://schemas.openxmlformats.org/officeDocument/2006/relationships/image" Target="../media/image122.jpeg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125.jpeg"/><Relationship Id="rId1" Type="http://schemas.openxmlformats.org/officeDocument/2006/relationships/image" Target="../media/image124.jpe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127.jpeg"/><Relationship Id="rId1" Type="http://schemas.openxmlformats.org/officeDocument/2006/relationships/image" Target="../media/image126.jpeg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8.png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3.jpeg"/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7.png"/><Relationship Id="rId1" Type="http://schemas.openxmlformats.org/officeDocument/2006/relationships/image" Target="../media/image26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4.png"/><Relationship Id="rId1" Type="http://schemas.openxmlformats.org/officeDocument/2006/relationships/image" Target="../media/image28.jpeg"/></Relationships>
</file>

<file path=ppt/slides/_rels/slide2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6.xml"/><Relationship Id="rId4" Type="http://schemas.openxmlformats.org/officeDocument/2006/relationships/image" Target="../media/image31.png"/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jpeg"/><Relationship Id="rId1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3.png"/><Relationship Id="rId1" Type="http://schemas.openxmlformats.org/officeDocument/2006/relationships/image" Target="../media/image32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34.jpeg"/><Relationship Id="rId1" Type="http://schemas.openxmlformats.org/officeDocument/2006/relationships/image" Target="../media/image4.pn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6.xml"/><Relationship Id="rId4" Type="http://schemas.openxmlformats.org/officeDocument/2006/relationships/image" Target="../media/image37.png"/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image" Target="../media/image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1" Type="http://schemas.openxmlformats.org/officeDocument/2006/relationships/image" Target="../media/image3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39.jpeg"/><Relationship Id="rId1" Type="http://schemas.openxmlformats.org/officeDocument/2006/relationships/image" Target="../media/image4.pn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4.png"/><Relationship Id="rId2" Type="http://schemas.openxmlformats.org/officeDocument/2006/relationships/image" Target="../media/image41.png"/><Relationship Id="rId1" Type="http://schemas.openxmlformats.org/officeDocument/2006/relationships/image" Target="../media/image4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4.png"/><Relationship Id="rId1" Type="http://schemas.openxmlformats.org/officeDocument/2006/relationships/image" Target="../media/image42.jpe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image" Target="../media/image4.pn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.png"/><Relationship Id="rId2" Type="http://schemas.openxmlformats.org/officeDocument/2006/relationships/image" Target="../media/image44.jpeg"/><Relationship Id="rId1" Type="http://schemas.openxmlformats.org/officeDocument/2006/relationships/image" Target="../media/image43.jpe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46.jpeg"/><Relationship Id="rId2" Type="http://schemas.openxmlformats.org/officeDocument/2006/relationships/image" Target="../media/image45.jpeg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1" Type="http://schemas.openxmlformats.org/officeDocument/2006/relationships/hyperlink" Target="http://www.blogku.com/" TargetMode="External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4.png"/><Relationship Id="rId2" Type="http://schemas.openxmlformats.org/officeDocument/2006/relationships/image" Target="../media/image48.png"/><Relationship Id="rId1" Type="http://schemas.openxmlformats.org/officeDocument/2006/relationships/image" Target="../media/image47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4.png"/><Relationship Id="rId1" Type="http://schemas.openxmlformats.org/officeDocument/2006/relationships/image" Target="../media/image49.jpe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4.png"/><Relationship Id="rId2" Type="http://schemas.openxmlformats.org/officeDocument/2006/relationships/image" Target="../media/image51.png"/><Relationship Id="rId1" Type="http://schemas.openxmlformats.org/officeDocument/2006/relationships/image" Target="../media/image50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52.jpeg"/><Relationship Id="rId1" Type="http://schemas.openxmlformats.org/officeDocument/2006/relationships/image" Target="../media/image4.png"/></Relationships>
</file>

<file path=ppt/slides/_rels/slide4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6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image" Target="../media/image4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3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7.jpeg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9.jpeg"/><Relationship Id="rId1" Type="http://schemas.openxmlformats.org/officeDocument/2006/relationships/image" Target="../media/image58.jpeg"/></Relationships>
</file>

<file path=ppt/slides/_rels/slide5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61.png"/><Relationship Id="rId2" Type="http://schemas.openxmlformats.org/officeDocument/2006/relationships/image" Target="../media/image60.jpeg"/><Relationship Id="rId1" Type="http://schemas.openxmlformats.org/officeDocument/2006/relationships/image" Target="../media/image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1" Type="http://schemas.openxmlformats.org/officeDocument/2006/relationships/image" Target="../media/image62.jpeg"/></Relationships>
</file>

<file path=ppt/slides/_rels/slide5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64.jpeg"/><Relationship Id="rId2" Type="http://schemas.openxmlformats.org/officeDocument/2006/relationships/image" Target="../media/image63.jpeg"/><Relationship Id="rId1" Type="http://schemas.openxmlformats.org/officeDocument/2006/relationships/image" Target="../media/image4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6.xml"/><Relationship Id="rId4" Type="http://schemas.openxmlformats.org/officeDocument/2006/relationships/image" Target="../media/image68.png"/><Relationship Id="rId3" Type="http://schemas.openxmlformats.org/officeDocument/2006/relationships/image" Target="../media/image67.png"/><Relationship Id="rId2" Type="http://schemas.openxmlformats.org/officeDocument/2006/relationships/image" Target="../media/image66.jpeg"/><Relationship Id="rId1" Type="http://schemas.openxmlformats.org/officeDocument/2006/relationships/image" Target="../media/image65.jpe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69.jpeg"/><Relationship Id="rId1" Type="http://schemas.openxmlformats.org/officeDocument/2006/relationships/image" Target="../media/image4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1" Type="http://schemas.openxmlformats.org/officeDocument/2006/relationships/image" Target="../media/image70.jpe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4.png"/><Relationship Id="rId1" Type="http://schemas.openxmlformats.org/officeDocument/2006/relationships/image" Target="../media/image71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6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4.png"/><Relationship Id="rId2" Type="http://schemas.openxmlformats.org/officeDocument/2006/relationships/image" Target="../media/image73.jpeg"/><Relationship Id="rId1" Type="http://schemas.openxmlformats.org/officeDocument/2006/relationships/image" Target="../media/image72.jpe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74.jpeg"/><Relationship Id="rId1" Type="http://schemas.openxmlformats.org/officeDocument/2006/relationships/image" Target="../media/image4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5.jpe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4.png"/><Relationship Id="rId1" Type="http://schemas.openxmlformats.org/officeDocument/2006/relationships/image" Target="../media/image76.png"/></Relationships>
</file>

<file path=ppt/slides/_rels/slide6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4.png"/><Relationship Id="rId2" Type="http://schemas.openxmlformats.org/officeDocument/2006/relationships/image" Target="../media/image78.jpeg"/><Relationship Id="rId1" Type="http://schemas.openxmlformats.org/officeDocument/2006/relationships/image" Target="../media/image77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3.png"/></Relationships>
</file>

<file path=ppt/slides/_rels/slide6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81.png"/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image" Target="../media/image4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.xml"/><Relationship Id="rId1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1" Type="http://schemas.openxmlformats.org/officeDocument/2006/relationships/image" Target="../media/image4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82.jpeg"/><Relationship Id="rId1" Type="http://schemas.openxmlformats.org/officeDocument/2006/relationships/image" Target="../media/image4.png"/></Relationships>
</file>

<file path=ppt/slides/_rels/slide7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4.png"/><Relationship Id="rId2" Type="http://schemas.openxmlformats.org/officeDocument/2006/relationships/image" Target="../media/image84.png"/><Relationship Id="rId1" Type="http://schemas.openxmlformats.org/officeDocument/2006/relationships/image" Target="../media/image83.jpe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86.jpeg"/><Relationship Id="rId1" Type="http://schemas.openxmlformats.org/officeDocument/2006/relationships/image" Target="../media/image85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7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image" Target="../media/image87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91.png"/><Relationship Id="rId1" Type="http://schemas.openxmlformats.org/officeDocument/2006/relationships/image" Target="../media/image90.jpe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6.xml"/><Relationship Id="rId4" Type="http://schemas.openxmlformats.org/officeDocument/2006/relationships/image" Target="../media/image93.jpeg"/><Relationship Id="rId3" Type="http://schemas.openxmlformats.org/officeDocument/2006/relationships/image" Target="../media/image92.png"/><Relationship Id="rId2" Type="http://schemas.openxmlformats.org/officeDocument/2006/relationships/image" Target="../media/image88.png"/><Relationship Id="rId1" Type="http://schemas.openxmlformats.org/officeDocument/2006/relationships/image" Target="../media/image87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95.png"/><Relationship Id="rId1" Type="http://schemas.openxmlformats.org/officeDocument/2006/relationships/image" Target="../media/image94.jpe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1" Type="http://schemas.openxmlformats.org/officeDocument/2006/relationships/image" Target="../media/image4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98.png"/><Relationship Id="rId1" Type="http://schemas.openxmlformats.org/officeDocument/2006/relationships/image" Target="../media/image97.jpe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9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101.png"/><Relationship Id="rId1" Type="http://schemas.openxmlformats.org/officeDocument/2006/relationships/image" Target="../media/image100.jpe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103.png"/><Relationship Id="rId1" Type="http://schemas.openxmlformats.org/officeDocument/2006/relationships/image" Target="../media/image102.jpe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105.png"/><Relationship Id="rId1" Type="http://schemas.openxmlformats.org/officeDocument/2006/relationships/image" Target="../media/image104.jpe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107.png"/><Relationship Id="rId1" Type="http://schemas.openxmlformats.org/officeDocument/2006/relationships/image" Target="../media/image106.jpe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109.png"/><Relationship Id="rId1" Type="http://schemas.openxmlformats.org/officeDocument/2006/relationships/image" Target="../media/image108.jpe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111.png"/><Relationship Id="rId1" Type="http://schemas.openxmlformats.org/officeDocument/2006/relationships/image" Target="../media/image110.jpe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3.pn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2.jpeg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13.jpeg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4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116.jpeg"/><Relationship Id="rId1" Type="http://schemas.openxmlformats.org/officeDocument/2006/relationships/image" Target="../media/image115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118.png"/><Relationship Id="rId1" Type="http://schemas.openxmlformats.org/officeDocument/2006/relationships/image" Target="../media/image117.jpe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120.jpeg"/><Relationship Id="rId1" Type="http://schemas.openxmlformats.org/officeDocument/2006/relationships/image" Target="../media/image11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21590" y="13970"/>
            <a:ext cx="20060285" cy="11287760"/>
          </a:xfrm>
          <a:custGeom>
            <a:avLst/>
            <a:gdLst/>
            <a:ahLst/>
            <a:cxnLst/>
            <a:rect l="l" t="t" r="r" b="b"/>
            <a:pathLst>
              <a:path w="20060285" h="11287760">
                <a:moveTo>
                  <a:pt x="0" y="11287503"/>
                </a:moveTo>
                <a:lnTo>
                  <a:pt x="20060110" y="11287503"/>
                </a:lnTo>
                <a:lnTo>
                  <a:pt x="20060110" y="0"/>
                </a:lnTo>
                <a:lnTo>
                  <a:pt x="0" y="0"/>
                </a:lnTo>
                <a:lnTo>
                  <a:pt x="0" y="11287503"/>
                </a:lnTo>
                <a:close/>
              </a:path>
            </a:pathLst>
          </a:custGeom>
          <a:solidFill>
            <a:srgbClr val="31ADB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843465" y="3860610"/>
            <a:ext cx="12040235" cy="30594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6600" spc="-270" dirty="0">
                <a:latin typeface="Arial" panose="020B0704020202090204"/>
                <a:cs typeface="Arial" panose="020B0704020202090204"/>
                <a:sym typeface="+mn-ea"/>
              </a:rPr>
              <a:t># 2</a:t>
            </a:r>
            <a:br>
              <a:rPr sz="6600" spc="-110" dirty="0">
                <a:latin typeface="Arial" panose="020B0704020202090204"/>
                <a:cs typeface="Arial" panose="020B0704020202090204"/>
              </a:rPr>
            </a:br>
            <a:r>
              <a:rPr sz="6600" spc="-110" dirty="0">
                <a:latin typeface="Arial" panose="020B0704020202090204"/>
                <a:cs typeface="Arial" panose="020B0704020202090204"/>
              </a:rPr>
              <a:t>Pemrograman </a:t>
            </a:r>
            <a:r>
              <a:rPr sz="6600" spc="-105" dirty="0">
                <a:latin typeface="Arial" panose="020B0704020202090204"/>
                <a:cs typeface="Arial" panose="020B0704020202090204"/>
              </a:rPr>
              <a:t>Dasar</a:t>
            </a:r>
            <a:r>
              <a:rPr sz="6600" spc="-20" dirty="0">
                <a:latin typeface="Arial" panose="020B0704020202090204"/>
                <a:cs typeface="Arial" panose="020B0704020202090204"/>
              </a:rPr>
              <a:t> </a:t>
            </a:r>
            <a:r>
              <a:rPr sz="6600" spc="-270" dirty="0">
                <a:latin typeface="Arial" panose="020B0704020202090204"/>
                <a:cs typeface="Arial" panose="020B0704020202090204"/>
              </a:rPr>
              <a:t>Javascript </a:t>
            </a:r>
            <a:br>
              <a:rPr sz="6600" spc="-270" dirty="0">
                <a:latin typeface="Arial" panose="020B0704020202090204"/>
                <a:cs typeface="Arial" panose="020B0704020202090204"/>
              </a:rPr>
            </a:br>
            <a:endParaRPr lang="en-US" sz="6600" spc="-270" dirty="0">
              <a:latin typeface="Arial" panose="020B0704020202090204"/>
              <a:cs typeface="Arial" panose="020B07040202020902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843395" y="6132830"/>
            <a:ext cx="9843135" cy="6210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l">
              <a:lnSpc>
                <a:spcPct val="100000"/>
              </a:lnSpc>
              <a:spcBef>
                <a:spcPts val="105"/>
              </a:spcBef>
            </a:pPr>
            <a:r>
              <a:rPr lang="en-US" sz="3950" b="1" dirty="0">
                <a:solidFill>
                  <a:srgbClr val="FFFFFF"/>
                </a:solidFill>
                <a:latin typeface="Arial" panose="020B0704020202090204"/>
                <a:cs typeface="Arial" panose="020B0704020202090204"/>
              </a:rPr>
              <a:t>Robi Kurniawan, S.Kom.,M.Kom</a:t>
            </a:r>
            <a:endParaRPr lang="en-US" sz="3950">
              <a:latin typeface="Arial" panose="020B0704020202090204"/>
              <a:cs typeface="Arial" panose="020B0704020202090204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497302" y="3698822"/>
            <a:ext cx="3212433" cy="3213689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311" y="0"/>
            <a:ext cx="20093305" cy="2004695"/>
          </a:xfrm>
          <a:custGeom>
            <a:avLst/>
            <a:gdLst/>
            <a:ahLst/>
            <a:cxnLst/>
            <a:rect l="l" t="t" r="r" b="b"/>
            <a:pathLst>
              <a:path w="20093305" h="2004695">
                <a:moveTo>
                  <a:pt x="0" y="2004628"/>
                </a:moveTo>
                <a:lnTo>
                  <a:pt x="20092787" y="2004628"/>
                </a:lnTo>
                <a:lnTo>
                  <a:pt x="20092787" y="0"/>
                </a:lnTo>
                <a:lnTo>
                  <a:pt x="0" y="0"/>
                </a:lnTo>
                <a:lnTo>
                  <a:pt x="0" y="2004628"/>
                </a:lnTo>
                <a:close/>
              </a:path>
            </a:pathLst>
          </a:custGeom>
          <a:solidFill>
            <a:srgbClr val="31ADB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05205" y="357823"/>
            <a:ext cx="12683490" cy="92710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-10" dirty="0"/>
              <a:t>Mengenal </a:t>
            </a:r>
            <a:r>
              <a:rPr dirty="0"/>
              <a:t>Tipe </a:t>
            </a:r>
            <a:r>
              <a:rPr spc="-30" dirty="0"/>
              <a:t>Data</a:t>
            </a:r>
            <a:r>
              <a:rPr spc="-5" dirty="0"/>
              <a:t> </a:t>
            </a:r>
            <a:r>
              <a:rPr dirty="0"/>
              <a:t>Js</a:t>
            </a:r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736496" y="2639323"/>
            <a:ext cx="5106461" cy="2655661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021070" marR="572770">
              <a:lnSpc>
                <a:spcPct val="100000"/>
              </a:lnSpc>
              <a:spcBef>
                <a:spcPts val="100"/>
              </a:spcBef>
            </a:pPr>
            <a:r>
              <a:rPr sz="4600" spc="-10" dirty="0"/>
              <a:t>Javascript </a:t>
            </a:r>
            <a:r>
              <a:rPr sz="4600" spc="5" dirty="0"/>
              <a:t>adalah bahasa </a:t>
            </a:r>
            <a:r>
              <a:rPr sz="4600" spc="-10" dirty="0"/>
              <a:t>yang </a:t>
            </a:r>
            <a:r>
              <a:rPr sz="4600" spc="-25" dirty="0"/>
              <a:t>bersifat </a:t>
            </a:r>
            <a:r>
              <a:rPr sz="4600" i="1" spc="5" dirty="0">
                <a:latin typeface="Carlito"/>
                <a:cs typeface="Carlito"/>
              </a:rPr>
              <a:t>dynamic  typing</a:t>
            </a:r>
            <a:r>
              <a:rPr sz="4600" spc="5" dirty="0"/>
              <a:t>, </a:t>
            </a:r>
            <a:r>
              <a:rPr sz="4600" spc="-20" dirty="0"/>
              <a:t>artinya </a:t>
            </a:r>
            <a:r>
              <a:rPr sz="4600" spc="-15" dirty="0"/>
              <a:t>kita </a:t>
            </a:r>
            <a:r>
              <a:rPr sz="4600" spc="5" dirty="0"/>
              <a:t>tidak harus </a:t>
            </a:r>
            <a:r>
              <a:rPr sz="4600" dirty="0"/>
              <a:t>menuliskan </a:t>
            </a:r>
            <a:r>
              <a:rPr sz="4600" spc="5" dirty="0"/>
              <a:t>tipe  </a:t>
            </a:r>
            <a:r>
              <a:rPr sz="4600" spc="-20" dirty="0"/>
              <a:t>data </a:t>
            </a:r>
            <a:r>
              <a:rPr sz="4600" spc="5" dirty="0"/>
              <a:t>pada </a:t>
            </a:r>
            <a:r>
              <a:rPr sz="4600" spc="-5" dirty="0"/>
              <a:t>saat pembuatan </a:t>
            </a:r>
            <a:r>
              <a:rPr sz="4600" dirty="0"/>
              <a:t>variabel seperti </a:t>
            </a:r>
            <a:r>
              <a:rPr sz="4600" spc="5" dirty="0"/>
              <a:t>pada  bahasa </a:t>
            </a:r>
            <a:r>
              <a:rPr sz="4600" u="heavy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/>
              </a:rPr>
              <a:t>C</a:t>
            </a:r>
            <a:r>
              <a:rPr sz="4600" spc="-5" dirty="0"/>
              <a:t>, </a:t>
            </a:r>
            <a:r>
              <a:rPr sz="4600" u="heavy" spc="1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/>
              </a:rPr>
              <a:t>C++</a:t>
            </a:r>
            <a:r>
              <a:rPr sz="4600" spc="15" dirty="0"/>
              <a:t>, </a:t>
            </a:r>
            <a:r>
              <a:rPr sz="4600" u="heavy" spc="-2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4"/>
              </a:rPr>
              <a:t>Java</a:t>
            </a:r>
            <a:r>
              <a:rPr sz="4600" spc="-25" dirty="0"/>
              <a:t>, </a:t>
            </a:r>
            <a:r>
              <a:rPr sz="4600" spc="5" dirty="0"/>
              <a:t>dsb. </a:t>
            </a:r>
            <a:r>
              <a:rPr sz="4600" spc="-15" dirty="0"/>
              <a:t>yang </a:t>
            </a:r>
            <a:r>
              <a:rPr sz="4600" spc="-25" dirty="0"/>
              <a:t>bersifat </a:t>
            </a:r>
            <a:r>
              <a:rPr sz="4600" i="1" spc="-15" dirty="0">
                <a:latin typeface="Carlito"/>
                <a:cs typeface="Carlito"/>
              </a:rPr>
              <a:t>static  </a:t>
            </a:r>
            <a:r>
              <a:rPr sz="4600" i="1" spc="5" dirty="0">
                <a:latin typeface="Carlito"/>
                <a:cs typeface="Carlito"/>
              </a:rPr>
              <a:t>typing</a:t>
            </a:r>
            <a:r>
              <a:rPr sz="4600" spc="5" dirty="0"/>
              <a:t>.</a:t>
            </a:r>
            <a:endParaRPr sz="4600">
              <a:latin typeface="Carlito"/>
              <a:cs typeface="Carlito"/>
            </a:endParaRPr>
          </a:p>
          <a:p>
            <a:pPr marL="6021070" marR="5080">
              <a:lnSpc>
                <a:spcPct val="100000"/>
              </a:lnSpc>
              <a:spcBef>
                <a:spcPts val="1105"/>
              </a:spcBef>
            </a:pPr>
            <a:r>
              <a:rPr sz="4600" spc="-10" dirty="0"/>
              <a:t>Javascript </a:t>
            </a:r>
            <a:r>
              <a:rPr sz="4600" b="1" spc="-5" dirty="0">
                <a:solidFill>
                  <a:srgbClr val="FF0000"/>
                </a:solidFill>
                <a:latin typeface="Carlito"/>
                <a:cs typeface="Carlito"/>
              </a:rPr>
              <a:t>akan otomatis </a:t>
            </a:r>
            <a:r>
              <a:rPr sz="4600" dirty="0"/>
              <a:t>mengenali </a:t>
            </a:r>
            <a:r>
              <a:rPr sz="4600" spc="5" dirty="0"/>
              <a:t>tipe </a:t>
            </a:r>
            <a:r>
              <a:rPr sz="4600" spc="-20" dirty="0"/>
              <a:t>data </a:t>
            </a:r>
            <a:r>
              <a:rPr sz="4600" spc="-10" dirty="0"/>
              <a:t>yang  </a:t>
            </a:r>
            <a:r>
              <a:rPr sz="4600" spc="-15" dirty="0"/>
              <a:t>kita </a:t>
            </a:r>
            <a:r>
              <a:rPr sz="4600" spc="-10" dirty="0"/>
              <a:t>berikan </a:t>
            </a:r>
            <a:r>
              <a:rPr sz="4600" spc="5" dirty="0"/>
              <a:t>pada</a:t>
            </a:r>
            <a:r>
              <a:rPr sz="4600" spc="60" dirty="0"/>
              <a:t> </a:t>
            </a:r>
            <a:r>
              <a:rPr sz="4600" dirty="0"/>
              <a:t>variabel.</a:t>
            </a:r>
            <a:endParaRPr sz="4600">
              <a:latin typeface="Carlito"/>
              <a:cs typeface="Carlito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5147199" y="70381"/>
            <a:ext cx="1934246" cy="193424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311" y="0"/>
            <a:ext cx="20093305" cy="1933575"/>
          </a:xfrm>
          <a:custGeom>
            <a:avLst/>
            <a:gdLst/>
            <a:ahLst/>
            <a:cxnLst/>
            <a:rect l="l" t="t" r="r" b="b"/>
            <a:pathLst>
              <a:path w="20093305" h="1933575">
                <a:moveTo>
                  <a:pt x="20092788" y="0"/>
                </a:moveTo>
                <a:lnTo>
                  <a:pt x="0" y="0"/>
                </a:lnTo>
                <a:lnTo>
                  <a:pt x="0" y="1932989"/>
                </a:lnTo>
                <a:lnTo>
                  <a:pt x="20092788" y="1932989"/>
                </a:lnTo>
                <a:lnTo>
                  <a:pt x="20092788" y="0"/>
                </a:lnTo>
                <a:close/>
              </a:path>
            </a:pathLst>
          </a:custGeom>
          <a:solidFill>
            <a:srgbClr val="31ADB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05840" y="367030"/>
            <a:ext cx="15850235" cy="11290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250" spc="-15" dirty="0"/>
              <a:t>Membuat </a:t>
            </a:r>
            <a:r>
              <a:rPr sz="7250" dirty="0"/>
              <a:t>Elemen </a:t>
            </a:r>
            <a:r>
              <a:rPr sz="7250" spc="-25" dirty="0"/>
              <a:t>dengan </a:t>
            </a:r>
            <a:r>
              <a:rPr sz="7250" spc="-5" dirty="0"/>
              <a:t>DOM</a:t>
            </a:r>
            <a:r>
              <a:rPr sz="7250" spc="50" dirty="0"/>
              <a:t> </a:t>
            </a:r>
            <a:r>
              <a:rPr sz="7250" dirty="0"/>
              <a:t>API</a:t>
            </a:r>
            <a:endParaRPr sz="7250"/>
          </a:p>
        </p:txBody>
      </p:sp>
      <p:sp>
        <p:nvSpPr>
          <p:cNvPr id="4" name="object 4"/>
          <p:cNvSpPr txBox="1"/>
          <p:nvPr/>
        </p:nvSpPr>
        <p:spPr>
          <a:xfrm>
            <a:off x="1067956" y="2512210"/>
            <a:ext cx="8737600" cy="2378710"/>
          </a:xfrm>
          <a:prstGeom prst="rect">
            <a:avLst/>
          </a:prstGeom>
        </p:spPr>
        <p:txBody>
          <a:bodyPr vert="horz" wrap="square" lIns="0" tIns="138430" rIns="0" bIns="0" rtlCol="0">
            <a:spAutoFit/>
          </a:bodyPr>
          <a:lstStyle/>
          <a:p>
            <a:pPr marL="577850" marR="5080" indent="-565785">
              <a:lnSpc>
                <a:spcPts val="4120"/>
              </a:lnSpc>
              <a:spcBef>
                <a:spcPts val="1090"/>
              </a:spcBef>
              <a:buFont typeface="Arial" panose="020B0704020202090204"/>
              <a:buChar char="•"/>
              <a:tabLst>
                <a:tab pos="577850" algn="l"/>
                <a:tab pos="578485" algn="l"/>
              </a:tabLst>
            </a:pPr>
            <a:r>
              <a:rPr sz="4250" spc="20" dirty="0">
                <a:latin typeface="Carlito"/>
                <a:cs typeface="Carlito"/>
              </a:rPr>
              <a:t>DOM </a:t>
            </a:r>
            <a:r>
              <a:rPr sz="4250" spc="-5" dirty="0">
                <a:latin typeface="Carlito"/>
                <a:cs typeface="Carlito"/>
              </a:rPr>
              <a:t>juga menyediakan </a:t>
            </a:r>
            <a:r>
              <a:rPr sz="4250" spc="10" dirty="0">
                <a:latin typeface="Carlito"/>
                <a:cs typeface="Carlito"/>
              </a:rPr>
              <a:t>fungsi </a:t>
            </a:r>
            <a:r>
              <a:rPr sz="4250" spc="5" dirty="0">
                <a:latin typeface="Carlito"/>
                <a:cs typeface="Carlito"/>
              </a:rPr>
              <a:t>untuk  </a:t>
            </a:r>
            <a:r>
              <a:rPr sz="4250" spc="10" dirty="0">
                <a:latin typeface="Carlito"/>
                <a:cs typeface="Carlito"/>
              </a:rPr>
              <a:t>membuat elemen HTML.</a:t>
            </a:r>
            <a:endParaRPr sz="4250">
              <a:latin typeface="Carlito"/>
              <a:cs typeface="Carlito"/>
            </a:endParaRPr>
          </a:p>
          <a:p>
            <a:pPr marL="577850" marR="2075180" indent="-565785">
              <a:lnSpc>
                <a:spcPts val="4120"/>
              </a:lnSpc>
              <a:spcBef>
                <a:spcPts val="1025"/>
              </a:spcBef>
              <a:buFont typeface="Arial" panose="020B0704020202090204"/>
              <a:buChar char="•"/>
              <a:tabLst>
                <a:tab pos="577850" algn="l"/>
                <a:tab pos="578485" algn="l"/>
              </a:tabLst>
            </a:pPr>
            <a:r>
              <a:rPr sz="4250" spc="10" dirty="0">
                <a:latin typeface="Carlito"/>
                <a:cs typeface="Carlito"/>
              </a:rPr>
              <a:t>Salah </a:t>
            </a:r>
            <a:r>
              <a:rPr sz="4250" spc="-15" dirty="0">
                <a:latin typeface="Carlito"/>
                <a:cs typeface="Carlito"/>
              </a:rPr>
              <a:t>satunya </a:t>
            </a:r>
            <a:r>
              <a:rPr sz="4250" spc="15" dirty="0">
                <a:latin typeface="Carlito"/>
                <a:cs typeface="Carlito"/>
              </a:rPr>
              <a:t>adalah </a:t>
            </a:r>
            <a:r>
              <a:rPr sz="4250" spc="10" dirty="0">
                <a:latin typeface="Carlito"/>
                <a:cs typeface="Carlito"/>
              </a:rPr>
              <a:t>fungsi  </a:t>
            </a:r>
            <a:r>
              <a:rPr sz="4250" spc="-5" dirty="0">
                <a:latin typeface="Carlito"/>
                <a:cs typeface="Carlito"/>
              </a:rPr>
              <a:t>createElement().</a:t>
            </a:r>
            <a:endParaRPr sz="4250">
              <a:latin typeface="Carlito"/>
              <a:cs typeface="Carlito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sz="half" idx="3"/>
          </p:nvPr>
        </p:nvSpPr>
        <p:spPr>
          <a:xfrm>
            <a:off x="1068070" y="5646738"/>
            <a:ext cx="18093690" cy="5150485"/>
          </a:xfrm>
          <a:prstGeom prst="rect">
            <a:avLst/>
          </a:prstGeom>
        </p:spPr>
        <p:txBody>
          <a:bodyPr vert="horz" wrap="square" lIns="0" tIns="142240" rIns="0" bIns="0" rtlCol="0">
            <a:spAutoFit/>
          </a:bodyPr>
          <a:lstStyle/>
          <a:p>
            <a:pPr marL="578485" marR="5080" indent="-566420">
              <a:lnSpc>
                <a:spcPct val="81000"/>
              </a:lnSpc>
              <a:spcBef>
                <a:spcPts val="1120"/>
              </a:spcBef>
              <a:buFont typeface="Arial" panose="020B0704020202090204"/>
              <a:buChar char="•"/>
              <a:tabLst>
                <a:tab pos="578485" algn="l"/>
                <a:tab pos="579120" algn="l"/>
              </a:tabLst>
            </a:pPr>
            <a:r>
              <a:rPr sz="4200" dirty="0"/>
              <a:t>Maka, </a:t>
            </a:r>
            <a:r>
              <a:rPr sz="4200" spc="-5" dirty="0"/>
              <a:t>akan </a:t>
            </a:r>
            <a:r>
              <a:rPr sz="4200" spc="-15" dirty="0"/>
              <a:t>tercipta </a:t>
            </a:r>
            <a:r>
              <a:rPr sz="4200" spc="10" dirty="0"/>
              <a:t>elemen &lt;p&gt;  baru. </a:t>
            </a:r>
            <a:r>
              <a:rPr sz="4200" spc="20" dirty="0"/>
              <a:t>Namun </a:t>
            </a:r>
            <a:r>
              <a:rPr sz="4200" spc="10" dirty="0"/>
              <a:t>tidak </a:t>
            </a:r>
            <a:r>
              <a:rPr sz="4200" spc="-5" dirty="0"/>
              <a:t>akan </a:t>
            </a:r>
            <a:r>
              <a:rPr sz="4200" dirty="0"/>
              <a:t>ditampilkan  </a:t>
            </a:r>
            <a:r>
              <a:rPr sz="4200" spc="-55" dirty="0"/>
              <a:t>ke </a:t>
            </a:r>
            <a:r>
              <a:rPr sz="4200" spc="10" dirty="0"/>
              <a:t>dalam halaman</a:t>
            </a:r>
            <a:r>
              <a:rPr sz="4200" spc="75" dirty="0"/>
              <a:t> </a:t>
            </a:r>
            <a:r>
              <a:rPr sz="4200" spc="5" dirty="0"/>
              <a:t>web.</a:t>
            </a:r>
            <a:endParaRPr sz="4200" spc="5" dirty="0"/>
          </a:p>
          <a:p>
            <a:pPr marL="578485" indent="-566420">
              <a:lnSpc>
                <a:spcPct val="100000"/>
              </a:lnSpc>
              <a:spcBef>
                <a:spcPts val="45"/>
              </a:spcBef>
              <a:buFont typeface="Arial" panose="020B0704020202090204"/>
              <a:buChar char="•"/>
              <a:tabLst>
                <a:tab pos="578485" algn="l"/>
                <a:tab pos="579120" algn="l"/>
              </a:tabLst>
            </a:pPr>
            <a:r>
              <a:rPr sz="4200" spc="5" dirty="0"/>
              <a:t>Mengapa </a:t>
            </a:r>
            <a:r>
              <a:rPr sz="4200" spc="15" dirty="0"/>
              <a:t>tidak</a:t>
            </a:r>
            <a:r>
              <a:rPr sz="4200" spc="5" dirty="0"/>
              <a:t> </a:t>
            </a:r>
            <a:r>
              <a:rPr sz="4200" spc="10" dirty="0"/>
              <a:t>ditampilakn?</a:t>
            </a:r>
            <a:endParaRPr sz="4200" spc="10" dirty="0"/>
          </a:p>
          <a:p>
            <a:pPr>
              <a:lnSpc>
                <a:spcPct val="100000"/>
              </a:lnSpc>
              <a:spcBef>
                <a:spcPts val="45"/>
              </a:spcBef>
              <a:buFont typeface="Arial" panose="020B0704020202090204"/>
              <a:buChar char="•"/>
            </a:pPr>
            <a:endParaRPr sz="4200"/>
          </a:p>
          <a:p>
            <a:pPr marL="578485" marR="604520" indent="-566420">
              <a:lnSpc>
                <a:spcPts val="4120"/>
              </a:lnSpc>
              <a:buFont typeface="Arial" panose="020B0704020202090204"/>
              <a:buChar char="•"/>
              <a:tabLst>
                <a:tab pos="578485" algn="l"/>
                <a:tab pos="579120" algn="l"/>
              </a:tabLst>
            </a:pPr>
            <a:r>
              <a:rPr sz="4200" spc="-10" dirty="0"/>
              <a:t>Karena </a:t>
            </a:r>
            <a:r>
              <a:rPr sz="4200" spc="-5" dirty="0"/>
              <a:t>kita </a:t>
            </a:r>
            <a:r>
              <a:rPr sz="4200" spc="10" dirty="0"/>
              <a:t>belum  </a:t>
            </a:r>
            <a:r>
              <a:rPr sz="4200" dirty="0"/>
              <a:t>menambahkannya </a:t>
            </a:r>
            <a:r>
              <a:rPr sz="4200" spc="-55" dirty="0"/>
              <a:t>ke </a:t>
            </a:r>
            <a:r>
              <a:rPr sz="4200" spc="10" dirty="0"/>
              <a:t>dalam body  dokumen.</a:t>
            </a:r>
            <a:endParaRPr sz="4200" spc="10" dirty="0"/>
          </a:p>
          <a:p>
            <a:pPr>
              <a:lnSpc>
                <a:spcPct val="100000"/>
              </a:lnSpc>
              <a:spcBef>
                <a:spcPts val="5"/>
              </a:spcBef>
              <a:buFont typeface="Arial" panose="020B0704020202090204"/>
              <a:buChar char="•"/>
            </a:pPr>
            <a:endParaRPr sz="4200"/>
          </a:p>
          <a:p>
            <a:pPr marL="578485" marR="404495" indent="-566420">
              <a:lnSpc>
                <a:spcPts val="4120"/>
              </a:lnSpc>
              <a:buFont typeface="Arial" panose="020B0704020202090204"/>
              <a:buChar char="•"/>
              <a:tabLst>
                <a:tab pos="578485" algn="l"/>
                <a:tab pos="579120" algn="l"/>
              </a:tabLst>
            </a:pPr>
            <a:r>
              <a:rPr sz="4200" spc="-15" dirty="0"/>
              <a:t>Cara </a:t>
            </a:r>
            <a:r>
              <a:rPr sz="4200" dirty="0"/>
              <a:t>menambahkannya </a:t>
            </a:r>
            <a:r>
              <a:rPr sz="4200" spc="-55" dirty="0"/>
              <a:t>ke </a:t>
            </a:r>
            <a:r>
              <a:rPr sz="4200" spc="10" dirty="0"/>
              <a:t>body  dokumen, </a:t>
            </a:r>
            <a:r>
              <a:rPr sz="4200" spc="-5" dirty="0"/>
              <a:t>kita </a:t>
            </a:r>
            <a:r>
              <a:rPr sz="4200" spc="10" dirty="0"/>
              <a:t>bisa </a:t>
            </a:r>
            <a:r>
              <a:rPr sz="4200" spc="5" dirty="0"/>
              <a:t>gunakan </a:t>
            </a:r>
            <a:r>
              <a:rPr sz="4200" spc="10" dirty="0"/>
              <a:t>fungsi </a:t>
            </a:r>
            <a:r>
              <a:rPr sz="4200" spc="10" dirty="0">
                <a:solidFill>
                  <a:srgbClr val="FF0000"/>
                </a:solidFill>
              </a:rPr>
              <a:t> </a:t>
            </a:r>
            <a:r>
              <a:rPr sz="4200" b="1" spc="10" dirty="0">
                <a:solidFill>
                  <a:srgbClr val="FF0000"/>
                </a:solidFill>
                <a:latin typeface="Carlito"/>
                <a:cs typeface="Carlito"/>
              </a:rPr>
              <a:t>append().</a:t>
            </a:r>
            <a:endParaRPr sz="4200" b="1" spc="10" dirty="0">
              <a:solidFill>
                <a:srgbClr val="FF0000"/>
              </a:solidFill>
              <a:latin typeface="Carlito"/>
              <a:cs typeface="Carlito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1834613" y="2512236"/>
            <a:ext cx="4864557" cy="1489436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311" y="0"/>
            <a:ext cx="20093305" cy="1933575"/>
          </a:xfrm>
          <a:custGeom>
            <a:avLst/>
            <a:gdLst/>
            <a:ahLst/>
            <a:cxnLst/>
            <a:rect l="l" t="t" r="r" b="b"/>
            <a:pathLst>
              <a:path w="20093305" h="1933575">
                <a:moveTo>
                  <a:pt x="20092788" y="0"/>
                </a:moveTo>
                <a:lnTo>
                  <a:pt x="0" y="0"/>
                </a:lnTo>
                <a:lnTo>
                  <a:pt x="0" y="1932989"/>
                </a:lnTo>
                <a:lnTo>
                  <a:pt x="20092788" y="1932989"/>
                </a:lnTo>
                <a:lnTo>
                  <a:pt x="20092788" y="0"/>
                </a:lnTo>
                <a:close/>
              </a:path>
            </a:pathLst>
          </a:custGeom>
          <a:solidFill>
            <a:srgbClr val="31ADB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247492" y="318053"/>
            <a:ext cx="13608050" cy="1130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250" spc="-15" dirty="0"/>
              <a:t>Membuat </a:t>
            </a:r>
            <a:r>
              <a:rPr sz="7250" dirty="0"/>
              <a:t>Elemen </a:t>
            </a:r>
            <a:r>
              <a:rPr sz="7250" spc="-20" dirty="0"/>
              <a:t>dengan </a:t>
            </a:r>
            <a:r>
              <a:rPr sz="7250" spc="-5" dirty="0"/>
              <a:t>DOM</a:t>
            </a:r>
            <a:r>
              <a:rPr sz="7250" spc="5" dirty="0"/>
              <a:t> </a:t>
            </a:r>
            <a:r>
              <a:rPr sz="7250" dirty="0"/>
              <a:t>API</a:t>
            </a:r>
            <a:endParaRPr sz="7250"/>
          </a:p>
        </p:txBody>
      </p:sp>
      <p:sp>
        <p:nvSpPr>
          <p:cNvPr id="4" name="object 4"/>
          <p:cNvSpPr/>
          <p:nvPr/>
        </p:nvSpPr>
        <p:spPr>
          <a:xfrm>
            <a:off x="646005" y="2639323"/>
            <a:ext cx="8581569" cy="6673716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0219207" y="3002669"/>
            <a:ext cx="7410213" cy="690358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311" y="0"/>
            <a:ext cx="20093305" cy="1933575"/>
          </a:xfrm>
          <a:custGeom>
            <a:avLst/>
            <a:gdLst/>
            <a:ahLst/>
            <a:cxnLst/>
            <a:rect l="l" t="t" r="r" b="b"/>
            <a:pathLst>
              <a:path w="20093305" h="1933575">
                <a:moveTo>
                  <a:pt x="20092788" y="0"/>
                </a:moveTo>
                <a:lnTo>
                  <a:pt x="0" y="0"/>
                </a:lnTo>
                <a:lnTo>
                  <a:pt x="0" y="1932989"/>
                </a:lnTo>
                <a:lnTo>
                  <a:pt x="20092788" y="1932989"/>
                </a:lnTo>
                <a:lnTo>
                  <a:pt x="20092788" y="0"/>
                </a:lnTo>
                <a:close/>
              </a:path>
            </a:pathLst>
          </a:custGeom>
          <a:solidFill>
            <a:srgbClr val="31ADB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880500" y="341681"/>
            <a:ext cx="14342744" cy="11315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250" spc="-5" dirty="0"/>
              <a:t>Menghapus </a:t>
            </a:r>
            <a:r>
              <a:rPr sz="7250" dirty="0"/>
              <a:t>Elemen </a:t>
            </a:r>
            <a:r>
              <a:rPr sz="7250" spc="-25" dirty="0"/>
              <a:t>dengan </a:t>
            </a:r>
            <a:r>
              <a:rPr sz="7250" spc="-5" dirty="0"/>
              <a:t>DOM</a:t>
            </a:r>
            <a:r>
              <a:rPr sz="7250" spc="50" dirty="0"/>
              <a:t> </a:t>
            </a:r>
            <a:r>
              <a:rPr sz="7250" dirty="0"/>
              <a:t>API</a:t>
            </a:r>
            <a:endParaRPr sz="7250"/>
          </a:p>
        </p:txBody>
      </p:sp>
      <p:sp>
        <p:nvSpPr>
          <p:cNvPr id="4" name="object 4"/>
          <p:cNvSpPr txBox="1"/>
          <p:nvPr/>
        </p:nvSpPr>
        <p:spPr>
          <a:xfrm>
            <a:off x="1067956" y="2627147"/>
            <a:ext cx="8712835" cy="354520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77850" marR="5080" indent="-565785">
              <a:lnSpc>
                <a:spcPct val="100000"/>
              </a:lnSpc>
              <a:spcBef>
                <a:spcPts val="100"/>
              </a:spcBef>
              <a:buFont typeface="Arial" panose="020B0704020202090204"/>
              <a:buChar char="•"/>
              <a:tabLst>
                <a:tab pos="577850" algn="l"/>
                <a:tab pos="578485" algn="l"/>
              </a:tabLst>
            </a:pPr>
            <a:r>
              <a:rPr sz="4600" spc="-15" dirty="0">
                <a:latin typeface="Carlito"/>
                <a:cs typeface="Carlito"/>
              </a:rPr>
              <a:t>Jika kita </a:t>
            </a:r>
            <a:r>
              <a:rPr sz="4600" spc="5" dirty="0">
                <a:latin typeface="Carlito"/>
                <a:cs typeface="Carlito"/>
              </a:rPr>
              <a:t>menggunakan </a:t>
            </a:r>
            <a:r>
              <a:rPr sz="4600" dirty="0">
                <a:latin typeface="Carlito"/>
                <a:cs typeface="Carlito"/>
              </a:rPr>
              <a:t>fungsi </a:t>
            </a:r>
            <a:r>
              <a:rPr sz="4600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4600" b="1" spc="10" dirty="0">
                <a:solidFill>
                  <a:srgbClr val="FF0000"/>
                </a:solidFill>
                <a:latin typeface="Carlito"/>
                <a:cs typeface="Carlito"/>
              </a:rPr>
              <a:t>append() </a:t>
            </a:r>
            <a:r>
              <a:rPr sz="4600" dirty="0">
                <a:latin typeface="Carlito"/>
                <a:cs typeface="Carlito"/>
              </a:rPr>
              <a:t>untuk menambahkan  </a:t>
            </a:r>
            <a:r>
              <a:rPr sz="4600" spc="5" dirty="0">
                <a:latin typeface="Carlito"/>
                <a:cs typeface="Carlito"/>
              </a:rPr>
              <a:t>elemen, </a:t>
            </a:r>
            <a:r>
              <a:rPr sz="4600" spc="-10" dirty="0">
                <a:latin typeface="Carlito"/>
                <a:cs typeface="Carlito"/>
              </a:rPr>
              <a:t>maka </a:t>
            </a:r>
            <a:r>
              <a:rPr sz="4600" dirty="0">
                <a:latin typeface="Carlito"/>
                <a:cs typeface="Carlito"/>
              </a:rPr>
              <a:t>untuk  </a:t>
            </a:r>
            <a:r>
              <a:rPr sz="4600" spc="-5" dirty="0">
                <a:latin typeface="Carlito"/>
                <a:cs typeface="Carlito"/>
              </a:rPr>
              <a:t>menghapusnya </a:t>
            </a:r>
            <a:r>
              <a:rPr sz="4600" spc="-15" dirty="0">
                <a:latin typeface="Carlito"/>
                <a:cs typeface="Carlito"/>
              </a:rPr>
              <a:t>kita </a:t>
            </a:r>
            <a:r>
              <a:rPr sz="4600" spc="5" dirty="0">
                <a:latin typeface="Carlito"/>
                <a:cs typeface="Carlito"/>
              </a:rPr>
              <a:t>menggunakan  </a:t>
            </a:r>
            <a:r>
              <a:rPr sz="4600" dirty="0">
                <a:latin typeface="Carlito"/>
                <a:cs typeface="Carlito"/>
              </a:rPr>
              <a:t>fungsi</a:t>
            </a:r>
            <a:r>
              <a:rPr sz="4600" spc="-10" dirty="0">
                <a:latin typeface="Carlito"/>
                <a:cs typeface="Carlito"/>
              </a:rPr>
              <a:t> </a:t>
            </a:r>
            <a:r>
              <a:rPr sz="4600" b="1" spc="-10" dirty="0">
                <a:solidFill>
                  <a:srgbClr val="FF0000"/>
                </a:solidFill>
                <a:latin typeface="Carlito"/>
                <a:cs typeface="Carlito"/>
              </a:rPr>
              <a:t>remove().</a:t>
            </a:r>
            <a:endParaRPr sz="46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311" y="0"/>
            <a:ext cx="20093305" cy="1933575"/>
          </a:xfrm>
          <a:custGeom>
            <a:avLst/>
            <a:gdLst/>
            <a:ahLst/>
            <a:cxnLst/>
            <a:rect l="l" t="t" r="r" b="b"/>
            <a:pathLst>
              <a:path w="20093305" h="1933575">
                <a:moveTo>
                  <a:pt x="20092788" y="0"/>
                </a:moveTo>
                <a:lnTo>
                  <a:pt x="0" y="0"/>
                </a:lnTo>
                <a:lnTo>
                  <a:pt x="0" y="1932989"/>
                </a:lnTo>
                <a:lnTo>
                  <a:pt x="20092788" y="1932989"/>
                </a:lnTo>
                <a:lnTo>
                  <a:pt x="20092788" y="0"/>
                </a:lnTo>
                <a:close/>
              </a:path>
            </a:pathLst>
          </a:custGeom>
          <a:solidFill>
            <a:srgbClr val="31ADB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880500" y="418179"/>
            <a:ext cx="14342110" cy="1130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250" spc="-5" dirty="0"/>
              <a:t>Menghapus </a:t>
            </a:r>
            <a:r>
              <a:rPr sz="7250" dirty="0"/>
              <a:t>Elemen </a:t>
            </a:r>
            <a:r>
              <a:rPr sz="7250" spc="-20" dirty="0"/>
              <a:t>dengan </a:t>
            </a:r>
            <a:r>
              <a:rPr sz="7250" spc="-5" dirty="0"/>
              <a:t>DOM</a:t>
            </a:r>
            <a:r>
              <a:rPr sz="7250" dirty="0"/>
              <a:t> API</a:t>
            </a:r>
            <a:endParaRPr sz="7250"/>
          </a:p>
        </p:txBody>
      </p:sp>
      <p:sp>
        <p:nvSpPr>
          <p:cNvPr id="4" name="object 4"/>
          <p:cNvSpPr/>
          <p:nvPr/>
        </p:nvSpPr>
        <p:spPr>
          <a:xfrm>
            <a:off x="10465544" y="2337685"/>
            <a:ext cx="7426551" cy="8465942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005456" y="2337685"/>
            <a:ext cx="9144625" cy="80310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311" y="0"/>
            <a:ext cx="20093305" cy="1933575"/>
          </a:xfrm>
          <a:custGeom>
            <a:avLst/>
            <a:gdLst/>
            <a:ahLst/>
            <a:cxnLst/>
            <a:rect l="l" t="t" r="r" b="b"/>
            <a:pathLst>
              <a:path w="20093305" h="1933575">
                <a:moveTo>
                  <a:pt x="20092788" y="0"/>
                </a:moveTo>
                <a:lnTo>
                  <a:pt x="0" y="0"/>
                </a:lnTo>
                <a:lnTo>
                  <a:pt x="0" y="1932989"/>
                </a:lnTo>
                <a:lnTo>
                  <a:pt x="20092788" y="1932989"/>
                </a:lnTo>
                <a:lnTo>
                  <a:pt x="20092788" y="0"/>
                </a:lnTo>
                <a:close/>
              </a:path>
            </a:pathLst>
          </a:custGeom>
          <a:solidFill>
            <a:srgbClr val="31ADB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67956" y="337429"/>
            <a:ext cx="8543925" cy="10179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-5" dirty="0"/>
              <a:t>Method </a:t>
            </a:r>
            <a:r>
              <a:rPr spc="5" dirty="0"/>
              <a:t>lain dalam</a:t>
            </a:r>
            <a:r>
              <a:rPr spc="-35" dirty="0"/>
              <a:t> </a:t>
            </a:r>
            <a:r>
              <a:rPr dirty="0"/>
              <a:t>DOM</a:t>
            </a:r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2738529" y="2639323"/>
            <a:ext cx="8255508" cy="8118232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1922198" y="295352"/>
            <a:ext cx="7176444" cy="105635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061555" cy="2172335"/>
          </a:xfrm>
          <a:custGeom>
            <a:avLst/>
            <a:gdLst/>
            <a:ahLst/>
            <a:cxnLst/>
            <a:rect l="l" t="t" r="r" b="b"/>
            <a:pathLst>
              <a:path w="20061555" h="2172335">
                <a:moveTo>
                  <a:pt x="20061368" y="0"/>
                </a:moveTo>
                <a:lnTo>
                  <a:pt x="0" y="0"/>
                </a:lnTo>
                <a:lnTo>
                  <a:pt x="0" y="2171785"/>
                </a:lnTo>
                <a:lnTo>
                  <a:pt x="20061368" y="2171785"/>
                </a:lnTo>
                <a:lnTo>
                  <a:pt x="20061368" y="0"/>
                </a:lnTo>
                <a:close/>
              </a:path>
            </a:pathLst>
          </a:custGeom>
          <a:solidFill>
            <a:srgbClr val="31ADB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570095" y="320675"/>
            <a:ext cx="10495915" cy="1128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250" spc="-105" dirty="0"/>
              <a:t>Tugas </a:t>
            </a:r>
            <a:r>
              <a:rPr sz="7250" dirty="0"/>
              <a:t>di</a:t>
            </a:r>
            <a:r>
              <a:rPr sz="7250" spc="80" dirty="0"/>
              <a:t> </a:t>
            </a:r>
            <a:r>
              <a:rPr sz="7250" dirty="0"/>
              <a:t>Rumah</a:t>
            </a:r>
            <a:endParaRPr sz="7250"/>
          </a:p>
        </p:txBody>
      </p:sp>
      <p:sp>
        <p:nvSpPr>
          <p:cNvPr id="4" name="object 4"/>
          <p:cNvSpPr/>
          <p:nvPr/>
        </p:nvSpPr>
        <p:spPr>
          <a:xfrm>
            <a:off x="1005456" y="0"/>
            <a:ext cx="2053644" cy="1970694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563876" y="3077840"/>
            <a:ext cx="14824710" cy="38868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21000"/>
              </a:lnSpc>
              <a:spcBef>
                <a:spcPts val="95"/>
              </a:spcBef>
            </a:pPr>
            <a:r>
              <a:rPr sz="5250" spc="5" dirty="0">
                <a:latin typeface="Carlito"/>
                <a:cs typeface="Carlito"/>
              </a:rPr>
              <a:t>Semua </a:t>
            </a:r>
            <a:r>
              <a:rPr sz="5250" dirty="0">
                <a:latin typeface="Carlito"/>
                <a:cs typeface="Carlito"/>
              </a:rPr>
              <a:t>latihan </a:t>
            </a:r>
            <a:r>
              <a:rPr sz="5250" spc="5" dirty="0">
                <a:latin typeface="Carlito"/>
                <a:cs typeface="Carlito"/>
              </a:rPr>
              <a:t>di slide ini </a:t>
            </a:r>
            <a:r>
              <a:rPr sz="5250" spc="-10" dirty="0">
                <a:latin typeface="Carlito"/>
                <a:cs typeface="Carlito"/>
              </a:rPr>
              <a:t>dikumpulkan </a:t>
            </a:r>
            <a:r>
              <a:rPr sz="5250" spc="-80" dirty="0">
                <a:latin typeface="Carlito"/>
                <a:cs typeface="Carlito"/>
              </a:rPr>
              <a:t>ke </a:t>
            </a:r>
            <a:r>
              <a:rPr sz="5250" spc="10" dirty="0">
                <a:latin typeface="Carlito"/>
                <a:cs typeface="Carlito"/>
              </a:rPr>
              <a:t>email </a:t>
            </a:r>
            <a:r>
              <a:rPr sz="5250" spc="-40" dirty="0">
                <a:latin typeface="Carlito"/>
                <a:cs typeface="Carlito"/>
              </a:rPr>
              <a:t>saya </a:t>
            </a:r>
            <a:r>
              <a:rPr sz="5250" spc="5" dirty="0">
                <a:latin typeface="Carlito"/>
                <a:cs typeface="Carlito"/>
              </a:rPr>
              <a:t>:  </a:t>
            </a:r>
            <a:r>
              <a:rPr sz="5250" spc="-10" dirty="0">
                <a:latin typeface="Carlito"/>
                <a:cs typeface="Carlito"/>
              </a:rPr>
              <a:t>Dengan </a:t>
            </a:r>
            <a:r>
              <a:rPr sz="5250" spc="5" dirty="0">
                <a:latin typeface="Carlito"/>
                <a:cs typeface="Carlito"/>
              </a:rPr>
              <a:t>subjek :</a:t>
            </a:r>
            <a:r>
              <a:rPr sz="5250" spc="-10" dirty="0">
                <a:latin typeface="Carlito"/>
                <a:cs typeface="Carlito"/>
              </a:rPr>
              <a:t> NamaKelas_NamaMahasiswa_TugasJs</a:t>
            </a:r>
            <a:endParaRPr sz="525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725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</a:pPr>
            <a:r>
              <a:rPr sz="5250" spc="-5" dirty="0">
                <a:latin typeface="Carlito"/>
                <a:cs typeface="Carlito"/>
              </a:rPr>
              <a:t>Lampirkan </a:t>
            </a:r>
            <a:r>
              <a:rPr sz="5250" spc="-20" dirty="0">
                <a:latin typeface="Carlito"/>
                <a:cs typeface="Carlito"/>
              </a:rPr>
              <a:t>sintaks </a:t>
            </a:r>
            <a:r>
              <a:rPr sz="5250" dirty="0">
                <a:latin typeface="Carlito"/>
                <a:cs typeface="Carlito"/>
              </a:rPr>
              <a:t>coding </a:t>
            </a:r>
            <a:r>
              <a:rPr sz="5250" spc="10" dirty="0">
                <a:latin typeface="Carlito"/>
                <a:cs typeface="Carlito"/>
              </a:rPr>
              <a:t>dan </a:t>
            </a:r>
            <a:r>
              <a:rPr sz="5250" dirty="0">
                <a:latin typeface="Carlito"/>
                <a:cs typeface="Carlito"/>
              </a:rPr>
              <a:t>screenshoot</a:t>
            </a:r>
            <a:r>
              <a:rPr sz="5250" spc="170" dirty="0">
                <a:latin typeface="Carlito"/>
                <a:cs typeface="Carlito"/>
              </a:rPr>
              <a:t> </a:t>
            </a:r>
            <a:r>
              <a:rPr sz="5250" spc="-15" dirty="0">
                <a:latin typeface="Carlito"/>
                <a:cs typeface="Carlito"/>
              </a:rPr>
              <a:t>hasilnya.</a:t>
            </a:r>
            <a:endParaRPr sz="525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061555" cy="2172335"/>
          </a:xfrm>
          <a:custGeom>
            <a:avLst/>
            <a:gdLst/>
            <a:ahLst/>
            <a:cxnLst/>
            <a:rect l="l" t="t" r="r" b="b"/>
            <a:pathLst>
              <a:path w="20061555" h="2172335">
                <a:moveTo>
                  <a:pt x="20061368" y="0"/>
                </a:moveTo>
                <a:lnTo>
                  <a:pt x="0" y="0"/>
                </a:lnTo>
                <a:lnTo>
                  <a:pt x="0" y="2171785"/>
                </a:lnTo>
                <a:lnTo>
                  <a:pt x="20061368" y="2171785"/>
                </a:lnTo>
                <a:lnTo>
                  <a:pt x="20061368" y="0"/>
                </a:lnTo>
                <a:close/>
              </a:path>
            </a:pathLst>
          </a:custGeom>
          <a:solidFill>
            <a:srgbClr val="31ADB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570400" y="319309"/>
            <a:ext cx="6223000" cy="1130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250" spc="-20" dirty="0"/>
              <a:t>Daftar</a:t>
            </a:r>
            <a:r>
              <a:rPr sz="7250" spc="-30" dirty="0"/>
              <a:t> </a:t>
            </a:r>
            <a:r>
              <a:rPr sz="7250" spc="-45" dirty="0"/>
              <a:t>Referensi</a:t>
            </a:r>
            <a:endParaRPr sz="7250"/>
          </a:p>
        </p:txBody>
      </p:sp>
      <p:sp>
        <p:nvSpPr>
          <p:cNvPr id="4" name="object 4"/>
          <p:cNvSpPr/>
          <p:nvPr/>
        </p:nvSpPr>
        <p:spPr>
          <a:xfrm>
            <a:off x="1005456" y="0"/>
            <a:ext cx="2053644" cy="1970694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563876" y="3262783"/>
            <a:ext cx="14996794" cy="33439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955040" indent="-942975">
              <a:lnSpc>
                <a:spcPts val="6535"/>
              </a:lnSpc>
              <a:spcBef>
                <a:spcPts val="90"/>
              </a:spcBef>
              <a:buAutoNum type="arabicPeriod"/>
              <a:tabLst>
                <a:tab pos="955040" algn="l"/>
                <a:tab pos="955675" algn="l"/>
              </a:tabLst>
            </a:pPr>
            <a:r>
              <a:rPr sz="5450" spc="-5" dirty="0">
                <a:latin typeface="Arial" panose="020B0704020202090204"/>
                <a:cs typeface="Arial" panose="020B0704020202090204"/>
              </a:rPr>
              <a:t>Modul Praktikum </a:t>
            </a:r>
            <a:r>
              <a:rPr sz="5450" spc="-10" dirty="0">
                <a:latin typeface="Arial" panose="020B0704020202090204"/>
                <a:cs typeface="Arial" panose="020B0704020202090204"/>
              </a:rPr>
              <a:t>WAD </a:t>
            </a:r>
            <a:r>
              <a:rPr sz="5450" spc="-5" dirty="0">
                <a:latin typeface="Arial" panose="020B0704020202090204"/>
                <a:cs typeface="Arial" panose="020B0704020202090204"/>
              </a:rPr>
              <a:t>SI</a:t>
            </a:r>
            <a:r>
              <a:rPr sz="5450" spc="20" dirty="0">
                <a:latin typeface="Arial" panose="020B0704020202090204"/>
                <a:cs typeface="Arial" panose="020B0704020202090204"/>
              </a:rPr>
              <a:t> </a:t>
            </a:r>
            <a:r>
              <a:rPr sz="5450" spc="-5" dirty="0">
                <a:latin typeface="Arial" panose="020B0704020202090204"/>
                <a:cs typeface="Arial" panose="020B0704020202090204"/>
              </a:rPr>
              <a:t>FRI</a:t>
            </a:r>
            <a:endParaRPr sz="5450">
              <a:latin typeface="Arial" panose="020B0704020202090204"/>
              <a:cs typeface="Arial" panose="020B0704020202090204"/>
            </a:endParaRPr>
          </a:p>
          <a:p>
            <a:pPr marL="955040" indent="-942975">
              <a:lnSpc>
                <a:spcPts val="6535"/>
              </a:lnSpc>
              <a:buAutoNum type="arabicPeriod"/>
              <a:tabLst>
                <a:tab pos="955040" algn="l"/>
                <a:tab pos="955675" algn="l"/>
              </a:tabLst>
            </a:pPr>
            <a:r>
              <a:rPr sz="5450" spc="-5" dirty="0">
                <a:latin typeface="Arial" panose="020B0704020202090204"/>
                <a:cs typeface="Arial" panose="020B0704020202090204"/>
              </a:rPr>
              <a:t>Modul Praktikum WAD </a:t>
            </a:r>
            <a:r>
              <a:rPr sz="5450" spc="-10" dirty="0">
                <a:latin typeface="Arial" panose="020B0704020202090204"/>
                <a:cs typeface="Arial" panose="020B0704020202090204"/>
              </a:rPr>
              <a:t>Teknik </a:t>
            </a:r>
            <a:r>
              <a:rPr sz="5450" spc="-5" dirty="0">
                <a:latin typeface="Arial" panose="020B0704020202090204"/>
                <a:cs typeface="Arial" panose="020B0704020202090204"/>
              </a:rPr>
              <a:t>Informatika</a:t>
            </a:r>
            <a:r>
              <a:rPr sz="5450" spc="35" dirty="0">
                <a:latin typeface="Arial" panose="020B0704020202090204"/>
                <a:cs typeface="Arial" panose="020B0704020202090204"/>
              </a:rPr>
              <a:t> </a:t>
            </a:r>
            <a:r>
              <a:rPr sz="5450" spc="-5" dirty="0">
                <a:latin typeface="Arial" panose="020B0704020202090204"/>
                <a:cs typeface="Arial" panose="020B0704020202090204"/>
              </a:rPr>
              <a:t>FIF</a:t>
            </a:r>
            <a:endParaRPr sz="5450">
              <a:latin typeface="Arial" panose="020B0704020202090204"/>
              <a:cs typeface="Arial" panose="020B0704020202090204"/>
            </a:endParaRPr>
          </a:p>
          <a:p>
            <a:pPr marL="955040" indent="-942975">
              <a:lnSpc>
                <a:spcPts val="6535"/>
              </a:lnSpc>
              <a:buAutoNum type="arabicPeriod"/>
              <a:tabLst>
                <a:tab pos="955040" algn="l"/>
                <a:tab pos="955675" algn="l"/>
              </a:tabLst>
            </a:pPr>
            <a:r>
              <a:rPr sz="5450" spc="-5" dirty="0">
                <a:latin typeface="Arial" panose="020B0704020202090204"/>
                <a:cs typeface="Arial" panose="020B0704020202090204"/>
              </a:rPr>
              <a:t>Petanikode.com</a:t>
            </a:r>
            <a:endParaRPr sz="5450">
              <a:latin typeface="Arial" panose="020B0704020202090204"/>
              <a:cs typeface="Arial" panose="020B0704020202090204"/>
            </a:endParaRPr>
          </a:p>
          <a:p>
            <a:pPr marL="955040" indent="-942975">
              <a:lnSpc>
                <a:spcPts val="6535"/>
              </a:lnSpc>
              <a:buAutoNum type="arabicPeriod"/>
              <a:tabLst>
                <a:tab pos="955040" algn="l"/>
                <a:tab pos="955675" algn="l"/>
              </a:tabLst>
            </a:pPr>
            <a:r>
              <a:rPr sz="5450" spc="-5" dirty="0">
                <a:latin typeface="Arial" panose="020B0704020202090204"/>
                <a:cs typeface="Arial" panose="020B0704020202090204"/>
              </a:rPr>
              <a:t>Youtube.com/webprogrammingUNPAS</a:t>
            </a:r>
            <a:endParaRPr sz="5450">
              <a:latin typeface="Arial" panose="020B0704020202090204"/>
              <a:cs typeface="Arial" panose="020B0704020202090204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311" y="0"/>
            <a:ext cx="20093305" cy="2004695"/>
          </a:xfrm>
          <a:custGeom>
            <a:avLst/>
            <a:gdLst/>
            <a:ahLst/>
            <a:cxnLst/>
            <a:rect l="l" t="t" r="r" b="b"/>
            <a:pathLst>
              <a:path w="20093305" h="2004695">
                <a:moveTo>
                  <a:pt x="0" y="2004628"/>
                </a:moveTo>
                <a:lnTo>
                  <a:pt x="20092787" y="2004628"/>
                </a:lnTo>
                <a:lnTo>
                  <a:pt x="20092787" y="0"/>
                </a:lnTo>
                <a:lnTo>
                  <a:pt x="0" y="0"/>
                </a:lnTo>
                <a:lnTo>
                  <a:pt x="0" y="2004628"/>
                </a:lnTo>
                <a:close/>
              </a:path>
            </a:pathLst>
          </a:custGeom>
          <a:solidFill>
            <a:srgbClr val="31ADB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68070" y="430848"/>
            <a:ext cx="16504285" cy="8496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5450" spc="-55" dirty="0">
                <a:solidFill>
                  <a:schemeClr val="bg1"/>
                </a:solidFill>
              </a:rPr>
              <a:t>Aturan </a:t>
            </a:r>
            <a:r>
              <a:rPr sz="5450" spc="-20" dirty="0">
                <a:solidFill>
                  <a:schemeClr val="bg1"/>
                </a:solidFill>
              </a:rPr>
              <a:t>Penulisan </a:t>
            </a:r>
            <a:r>
              <a:rPr sz="5450" spc="-5" dirty="0">
                <a:solidFill>
                  <a:schemeClr val="bg1"/>
                </a:solidFill>
              </a:rPr>
              <a:t>Nama </a:t>
            </a:r>
            <a:r>
              <a:rPr sz="5450" spc="-45" dirty="0">
                <a:solidFill>
                  <a:schemeClr val="bg1"/>
                </a:solidFill>
              </a:rPr>
              <a:t>Variabel </a:t>
            </a:r>
            <a:r>
              <a:rPr sz="5450" spc="-5" dirty="0">
                <a:solidFill>
                  <a:schemeClr val="bg1"/>
                </a:solidFill>
              </a:rPr>
              <a:t>di</a:t>
            </a:r>
            <a:r>
              <a:rPr sz="5450" spc="114" dirty="0">
                <a:solidFill>
                  <a:schemeClr val="bg1"/>
                </a:solidFill>
              </a:rPr>
              <a:t> </a:t>
            </a:r>
            <a:r>
              <a:rPr sz="5450" spc="-25" dirty="0">
                <a:solidFill>
                  <a:schemeClr val="bg1"/>
                </a:solidFill>
              </a:rPr>
              <a:t>Javascript</a:t>
            </a:r>
            <a:endParaRPr sz="5450" spc="-25" dirty="0">
              <a:solidFill>
                <a:schemeClr val="bg1"/>
              </a:solidFill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67956" y="2409716"/>
            <a:ext cx="17113885" cy="7104380"/>
          </a:xfrm>
          <a:prstGeom prst="rect">
            <a:avLst/>
          </a:prstGeom>
        </p:spPr>
        <p:txBody>
          <a:bodyPr vert="horz" wrap="square" lIns="0" tIns="103505" rIns="0" bIns="0" rtlCol="0">
            <a:spAutoFit/>
          </a:bodyPr>
          <a:lstStyle/>
          <a:p>
            <a:pPr marL="577850" marR="1630045" indent="-565785">
              <a:lnSpc>
                <a:spcPts val="5700"/>
              </a:lnSpc>
              <a:spcBef>
                <a:spcPts val="815"/>
              </a:spcBef>
              <a:buFont typeface="Arial" panose="020B0704020202090204"/>
              <a:buChar char="•"/>
              <a:tabLst>
                <a:tab pos="577850" algn="l"/>
                <a:tab pos="578485" algn="l"/>
              </a:tabLst>
            </a:pPr>
            <a:r>
              <a:rPr sz="5250" spc="-5" dirty="0">
                <a:latin typeface="Carlito"/>
                <a:cs typeface="Carlito"/>
              </a:rPr>
              <a:t>Penamaan </a:t>
            </a:r>
            <a:r>
              <a:rPr sz="5250" dirty="0">
                <a:latin typeface="Carlito"/>
                <a:cs typeface="Carlito"/>
              </a:rPr>
              <a:t>variabel </a:t>
            </a:r>
            <a:r>
              <a:rPr sz="5250" b="1" spc="10" dirty="0">
                <a:latin typeface="Carlito"/>
                <a:cs typeface="Carlito"/>
              </a:rPr>
              <a:t>tidak boleh </a:t>
            </a:r>
            <a:r>
              <a:rPr sz="5250" spc="5" dirty="0">
                <a:latin typeface="Carlito"/>
                <a:cs typeface="Carlito"/>
              </a:rPr>
              <a:t>menggunakan </a:t>
            </a:r>
            <a:r>
              <a:rPr sz="5250" spc="-10" dirty="0">
                <a:latin typeface="Carlito"/>
                <a:cs typeface="Carlito"/>
              </a:rPr>
              <a:t>angka </a:t>
            </a:r>
            <a:r>
              <a:rPr sz="5250" dirty="0">
                <a:latin typeface="Carlito"/>
                <a:cs typeface="Carlito"/>
              </a:rPr>
              <a:t>di  </a:t>
            </a:r>
            <a:r>
              <a:rPr sz="5250" spc="-15" dirty="0">
                <a:latin typeface="Carlito"/>
                <a:cs typeface="Carlito"/>
              </a:rPr>
              <a:t>depannya contoh </a:t>
            </a:r>
            <a:r>
              <a:rPr sz="5250" b="1" spc="-15" dirty="0">
                <a:solidFill>
                  <a:srgbClr val="FF0000"/>
                </a:solidFill>
                <a:latin typeface="Carlito"/>
                <a:cs typeface="Carlito"/>
              </a:rPr>
              <a:t>var </a:t>
            </a:r>
            <a:r>
              <a:rPr sz="5250" b="1" spc="10" dirty="0">
                <a:solidFill>
                  <a:srgbClr val="006FC0"/>
                </a:solidFill>
                <a:latin typeface="Carlito"/>
                <a:cs typeface="Carlito"/>
              </a:rPr>
              <a:t>123name </a:t>
            </a:r>
            <a:r>
              <a:rPr sz="5250" b="1" spc="10" dirty="0">
                <a:solidFill>
                  <a:srgbClr val="FF0000"/>
                </a:solidFill>
                <a:latin typeface="Carlito"/>
                <a:cs typeface="Carlito"/>
              </a:rPr>
              <a:t>=</a:t>
            </a:r>
            <a:r>
              <a:rPr sz="5250" b="1" spc="145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5250" b="1" spc="10" dirty="0">
                <a:solidFill>
                  <a:srgbClr val="00AF50"/>
                </a:solidFill>
                <a:latin typeface="Carlito"/>
                <a:cs typeface="Carlito"/>
              </a:rPr>
              <a:t>“hasan”;</a:t>
            </a:r>
            <a:endParaRPr sz="5250">
              <a:latin typeface="Carlito"/>
              <a:cs typeface="Carlito"/>
            </a:endParaRPr>
          </a:p>
          <a:p>
            <a:pPr marL="577850" marR="808355" indent="-565785">
              <a:lnSpc>
                <a:spcPts val="5700"/>
              </a:lnSpc>
              <a:spcBef>
                <a:spcPts val="1265"/>
              </a:spcBef>
              <a:buFont typeface="Arial" panose="020B0704020202090204"/>
              <a:buChar char="•"/>
              <a:tabLst>
                <a:tab pos="577850" algn="l"/>
                <a:tab pos="578485" algn="l"/>
              </a:tabLst>
            </a:pPr>
            <a:r>
              <a:rPr sz="5250" spc="-5" dirty="0">
                <a:latin typeface="Carlito"/>
                <a:cs typeface="Carlito"/>
              </a:rPr>
              <a:t>Penamaan </a:t>
            </a:r>
            <a:r>
              <a:rPr sz="5250" dirty="0">
                <a:latin typeface="Carlito"/>
                <a:cs typeface="Carlito"/>
              </a:rPr>
              <a:t>variabel </a:t>
            </a:r>
            <a:r>
              <a:rPr sz="5250" b="1" spc="10" dirty="0">
                <a:latin typeface="Carlito"/>
                <a:cs typeface="Carlito"/>
              </a:rPr>
              <a:t>boleh </a:t>
            </a:r>
            <a:r>
              <a:rPr sz="5250" spc="5" dirty="0">
                <a:latin typeface="Carlito"/>
                <a:cs typeface="Carlito"/>
              </a:rPr>
              <a:t>menggunakan </a:t>
            </a:r>
            <a:r>
              <a:rPr sz="5250" spc="-15" dirty="0">
                <a:latin typeface="Carlito"/>
                <a:cs typeface="Carlito"/>
              </a:rPr>
              <a:t>awal underscore.  </a:t>
            </a:r>
            <a:r>
              <a:rPr sz="5250" spc="-10" dirty="0">
                <a:latin typeface="Carlito"/>
                <a:cs typeface="Carlito"/>
              </a:rPr>
              <a:t>Contoh </a:t>
            </a:r>
            <a:r>
              <a:rPr sz="5250" b="1" spc="-20" dirty="0">
                <a:solidFill>
                  <a:srgbClr val="FF0000"/>
                </a:solidFill>
                <a:latin typeface="Carlito"/>
                <a:cs typeface="Carlito"/>
              </a:rPr>
              <a:t>var </a:t>
            </a:r>
            <a:r>
              <a:rPr sz="5250" b="1" spc="10" dirty="0">
                <a:solidFill>
                  <a:srgbClr val="006FC0"/>
                </a:solidFill>
                <a:latin typeface="Carlito"/>
                <a:cs typeface="Carlito"/>
              </a:rPr>
              <a:t>_name </a:t>
            </a:r>
            <a:r>
              <a:rPr sz="5250" spc="10" dirty="0">
                <a:latin typeface="Carlito"/>
                <a:cs typeface="Carlito"/>
              </a:rPr>
              <a:t>= </a:t>
            </a:r>
            <a:r>
              <a:rPr sz="5250" b="1" spc="10" dirty="0">
                <a:solidFill>
                  <a:srgbClr val="00AF50"/>
                </a:solidFill>
                <a:latin typeface="Carlito"/>
                <a:cs typeface="Carlito"/>
              </a:rPr>
              <a:t>“hasan”</a:t>
            </a:r>
            <a:r>
              <a:rPr sz="5250" b="1" spc="100" dirty="0">
                <a:solidFill>
                  <a:srgbClr val="00AF50"/>
                </a:solidFill>
                <a:latin typeface="Carlito"/>
                <a:cs typeface="Carlito"/>
              </a:rPr>
              <a:t> </a:t>
            </a:r>
            <a:r>
              <a:rPr sz="5250" spc="5" dirty="0">
                <a:latin typeface="Carlito"/>
                <a:cs typeface="Carlito"/>
              </a:rPr>
              <a:t>;</a:t>
            </a:r>
            <a:endParaRPr sz="5250">
              <a:latin typeface="Carlito"/>
              <a:cs typeface="Carlito"/>
            </a:endParaRPr>
          </a:p>
          <a:p>
            <a:pPr marL="577850" marR="1153160" indent="-565785" algn="just">
              <a:lnSpc>
                <a:spcPts val="5700"/>
              </a:lnSpc>
              <a:spcBef>
                <a:spcPts val="1270"/>
              </a:spcBef>
              <a:buFont typeface="Arial" panose="020B0704020202090204"/>
              <a:buChar char="•"/>
              <a:tabLst>
                <a:tab pos="578485" algn="l"/>
              </a:tabLst>
            </a:pPr>
            <a:r>
              <a:rPr sz="5250" spc="-5" dirty="0">
                <a:latin typeface="Carlito"/>
                <a:cs typeface="Carlito"/>
              </a:rPr>
              <a:t>Penamaan </a:t>
            </a:r>
            <a:r>
              <a:rPr sz="5250" dirty="0">
                <a:latin typeface="Carlito"/>
                <a:cs typeface="Carlito"/>
              </a:rPr>
              <a:t>variabel </a:t>
            </a:r>
            <a:r>
              <a:rPr sz="5250" b="1" dirty="0">
                <a:latin typeface="Carlito"/>
                <a:cs typeface="Carlito"/>
              </a:rPr>
              <a:t>dianjurkan </a:t>
            </a:r>
            <a:r>
              <a:rPr sz="5250" spc="5" dirty="0">
                <a:latin typeface="Carlito"/>
                <a:cs typeface="Carlito"/>
              </a:rPr>
              <a:t>menggunakan </a:t>
            </a:r>
            <a:r>
              <a:rPr sz="5250" dirty="0">
                <a:latin typeface="Carlito"/>
                <a:cs typeface="Carlito"/>
              </a:rPr>
              <a:t>camelCase  </a:t>
            </a:r>
            <a:r>
              <a:rPr sz="5250" spc="10" dirty="0">
                <a:latin typeface="Carlito"/>
                <a:cs typeface="Carlito"/>
              </a:rPr>
              <a:t>apabila </a:t>
            </a:r>
            <a:r>
              <a:rPr sz="5250" spc="-5" dirty="0">
                <a:latin typeface="Carlito"/>
                <a:cs typeface="Carlito"/>
              </a:rPr>
              <a:t>tediri </a:t>
            </a:r>
            <a:r>
              <a:rPr sz="5250" spc="5" dirty="0">
                <a:latin typeface="Carlito"/>
                <a:cs typeface="Carlito"/>
              </a:rPr>
              <a:t>dari </a:t>
            </a:r>
            <a:r>
              <a:rPr sz="5250" spc="10" dirty="0">
                <a:latin typeface="Carlito"/>
                <a:cs typeface="Carlito"/>
              </a:rPr>
              <a:t>dua </a:t>
            </a:r>
            <a:r>
              <a:rPr sz="5250" spc="-15" dirty="0">
                <a:latin typeface="Carlito"/>
                <a:cs typeface="Carlito"/>
              </a:rPr>
              <a:t>suku </a:t>
            </a:r>
            <a:r>
              <a:rPr sz="5250" spc="-35" dirty="0">
                <a:latin typeface="Carlito"/>
                <a:cs typeface="Carlito"/>
              </a:rPr>
              <a:t>kata. </a:t>
            </a:r>
            <a:r>
              <a:rPr sz="5250" spc="-10" dirty="0">
                <a:latin typeface="Carlito"/>
                <a:cs typeface="Carlito"/>
              </a:rPr>
              <a:t>Contoh </a:t>
            </a:r>
            <a:r>
              <a:rPr sz="5250" b="1" spc="-20" dirty="0">
                <a:solidFill>
                  <a:srgbClr val="FF0000"/>
                </a:solidFill>
                <a:latin typeface="Carlito"/>
                <a:cs typeface="Carlito"/>
              </a:rPr>
              <a:t>var </a:t>
            </a:r>
            <a:r>
              <a:rPr sz="5250" b="1" spc="5" dirty="0">
                <a:solidFill>
                  <a:srgbClr val="006FC0"/>
                </a:solidFill>
                <a:latin typeface="Carlito"/>
                <a:cs typeface="Carlito"/>
              </a:rPr>
              <a:t>fullName </a:t>
            </a:r>
            <a:r>
              <a:rPr sz="5250" spc="10" dirty="0">
                <a:latin typeface="Carlito"/>
                <a:cs typeface="Carlito"/>
              </a:rPr>
              <a:t>= </a:t>
            </a:r>
            <a:r>
              <a:rPr sz="5250" spc="10" dirty="0">
                <a:solidFill>
                  <a:srgbClr val="00AF50"/>
                </a:solidFill>
                <a:latin typeface="Carlito"/>
                <a:cs typeface="Carlito"/>
              </a:rPr>
              <a:t> </a:t>
            </a:r>
            <a:r>
              <a:rPr sz="5250" b="1" spc="5" dirty="0">
                <a:solidFill>
                  <a:srgbClr val="00AF50"/>
                </a:solidFill>
                <a:latin typeface="Carlito"/>
                <a:cs typeface="Carlito"/>
              </a:rPr>
              <a:t>“hasan”;</a:t>
            </a:r>
            <a:endParaRPr sz="5250">
              <a:latin typeface="Carlito"/>
              <a:cs typeface="Carlito"/>
            </a:endParaRPr>
          </a:p>
          <a:p>
            <a:pPr marL="577850" marR="5080" indent="-565785" algn="just">
              <a:lnSpc>
                <a:spcPts val="5700"/>
              </a:lnSpc>
              <a:spcBef>
                <a:spcPts val="1270"/>
              </a:spcBef>
              <a:buFont typeface="Arial" panose="020B0704020202090204"/>
              <a:buChar char="•"/>
              <a:tabLst>
                <a:tab pos="578485" algn="l"/>
              </a:tabLst>
            </a:pPr>
            <a:r>
              <a:rPr sz="5250" spc="-5" dirty="0">
                <a:latin typeface="Carlito"/>
                <a:cs typeface="Carlito"/>
              </a:rPr>
              <a:t>Penamaan </a:t>
            </a:r>
            <a:r>
              <a:rPr sz="5250" dirty="0">
                <a:latin typeface="Carlito"/>
                <a:cs typeface="Carlito"/>
              </a:rPr>
              <a:t>variabel </a:t>
            </a:r>
            <a:r>
              <a:rPr sz="5250" b="1" dirty="0">
                <a:latin typeface="Carlito"/>
                <a:cs typeface="Carlito"/>
              </a:rPr>
              <a:t>dianjurkan </a:t>
            </a:r>
            <a:r>
              <a:rPr sz="5250" spc="5" dirty="0">
                <a:latin typeface="Carlito"/>
                <a:cs typeface="Carlito"/>
              </a:rPr>
              <a:t>menggunakan bahasa </a:t>
            </a:r>
            <a:r>
              <a:rPr sz="5250" spc="10" dirty="0">
                <a:latin typeface="Carlito"/>
                <a:cs typeface="Carlito"/>
              </a:rPr>
              <a:t>inggris.  </a:t>
            </a:r>
            <a:r>
              <a:rPr sz="5250" spc="-10" dirty="0">
                <a:latin typeface="Carlito"/>
                <a:cs typeface="Carlito"/>
              </a:rPr>
              <a:t>Contoh </a:t>
            </a:r>
            <a:r>
              <a:rPr sz="5250" b="1" spc="-20" dirty="0">
                <a:solidFill>
                  <a:srgbClr val="FF0000"/>
                </a:solidFill>
                <a:latin typeface="Carlito"/>
                <a:cs typeface="Carlito"/>
              </a:rPr>
              <a:t>var </a:t>
            </a:r>
            <a:r>
              <a:rPr sz="5250" b="1" dirty="0">
                <a:solidFill>
                  <a:srgbClr val="006FC0"/>
                </a:solidFill>
                <a:latin typeface="Carlito"/>
                <a:cs typeface="Carlito"/>
              </a:rPr>
              <a:t>postTitle </a:t>
            </a:r>
            <a:r>
              <a:rPr sz="5250" b="1" spc="10" dirty="0">
                <a:solidFill>
                  <a:srgbClr val="00AF50"/>
                </a:solidFill>
                <a:latin typeface="Carlito"/>
                <a:cs typeface="Carlito"/>
              </a:rPr>
              <a:t>= </a:t>
            </a:r>
            <a:r>
              <a:rPr sz="5250" b="1" spc="-25" dirty="0">
                <a:solidFill>
                  <a:srgbClr val="00AF50"/>
                </a:solidFill>
                <a:latin typeface="Carlito"/>
                <a:cs typeface="Carlito"/>
              </a:rPr>
              <a:t>"Tutorial </a:t>
            </a:r>
            <a:r>
              <a:rPr sz="5250" b="1" spc="-10" dirty="0">
                <a:solidFill>
                  <a:srgbClr val="00AF50"/>
                </a:solidFill>
                <a:latin typeface="Carlito"/>
                <a:cs typeface="Carlito"/>
              </a:rPr>
              <a:t>Javascript </a:t>
            </a:r>
            <a:r>
              <a:rPr sz="5250" b="1" dirty="0">
                <a:solidFill>
                  <a:srgbClr val="00AF50"/>
                </a:solidFill>
                <a:latin typeface="Carlito"/>
                <a:cs typeface="Carlito"/>
              </a:rPr>
              <a:t>untuk</a:t>
            </a:r>
            <a:r>
              <a:rPr sz="5250" b="1" spc="200" dirty="0">
                <a:solidFill>
                  <a:srgbClr val="00AF50"/>
                </a:solidFill>
                <a:latin typeface="Carlito"/>
                <a:cs typeface="Carlito"/>
              </a:rPr>
              <a:t> </a:t>
            </a:r>
            <a:r>
              <a:rPr sz="5250" b="1" spc="-5" dirty="0">
                <a:solidFill>
                  <a:srgbClr val="00AF50"/>
                </a:solidFill>
                <a:latin typeface="Carlito"/>
                <a:cs typeface="Carlito"/>
              </a:rPr>
              <a:t>Pemula";</a:t>
            </a:r>
            <a:endParaRPr sz="525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0" y="0"/>
            <a:ext cx="20060285" cy="11287760"/>
          </a:xfrm>
          <a:custGeom>
            <a:avLst/>
            <a:gdLst/>
            <a:ahLst/>
            <a:cxnLst/>
            <a:rect l="l" t="t" r="r" b="b"/>
            <a:pathLst>
              <a:path w="20060285" h="11287760">
                <a:moveTo>
                  <a:pt x="0" y="11287503"/>
                </a:moveTo>
                <a:lnTo>
                  <a:pt x="20060110" y="11287503"/>
                </a:lnTo>
                <a:lnTo>
                  <a:pt x="20060110" y="0"/>
                </a:lnTo>
                <a:lnTo>
                  <a:pt x="0" y="0"/>
                </a:lnTo>
                <a:lnTo>
                  <a:pt x="0" y="11287503"/>
                </a:lnTo>
                <a:close/>
              </a:path>
            </a:pathLst>
          </a:custGeom>
          <a:solidFill>
            <a:srgbClr val="31ADB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763895" y="4068445"/>
            <a:ext cx="13267690" cy="19856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75" algn="l">
              <a:lnSpc>
                <a:spcPct val="100000"/>
              </a:lnSpc>
              <a:spcBef>
                <a:spcPts val="100"/>
              </a:spcBef>
            </a:pPr>
            <a:r>
              <a:rPr sz="6600" spc="-145" dirty="0">
                <a:latin typeface="Arial" panose="020B0704020202090204"/>
                <a:cs typeface="Arial" panose="020B0704020202090204"/>
              </a:rPr>
              <a:t>Bab</a:t>
            </a:r>
            <a:r>
              <a:rPr sz="6600" spc="-55" dirty="0">
                <a:latin typeface="Arial" panose="020B0704020202090204"/>
                <a:cs typeface="Arial" panose="020B0704020202090204"/>
              </a:rPr>
              <a:t> </a:t>
            </a:r>
            <a:r>
              <a:rPr sz="6600" spc="290" dirty="0">
                <a:latin typeface="Arial" panose="020B0704020202090204"/>
                <a:cs typeface="Arial" panose="020B0704020202090204"/>
              </a:rPr>
              <a:t>4</a:t>
            </a:r>
            <a:endParaRPr sz="6600">
              <a:latin typeface="Arial" panose="020B0704020202090204"/>
              <a:cs typeface="Arial" panose="020B0704020202090204"/>
            </a:endParaRPr>
          </a:p>
          <a:p>
            <a:pPr algn="l">
              <a:lnSpc>
                <a:spcPct val="100000"/>
              </a:lnSpc>
              <a:spcBef>
                <a:spcPts val="385"/>
              </a:spcBef>
            </a:pPr>
            <a:r>
              <a:rPr sz="5900" spc="-60" dirty="0"/>
              <a:t>OPERATOR </a:t>
            </a:r>
            <a:r>
              <a:rPr sz="5900" spc="-5" dirty="0"/>
              <a:t>DALAM</a:t>
            </a:r>
            <a:r>
              <a:rPr sz="5900" spc="10" dirty="0"/>
              <a:t> </a:t>
            </a:r>
            <a:r>
              <a:rPr sz="5900" spc="-60" dirty="0"/>
              <a:t>JAVASCRIPT</a:t>
            </a:r>
            <a:endParaRPr sz="5900"/>
          </a:p>
        </p:txBody>
      </p:sp>
      <p:sp>
        <p:nvSpPr>
          <p:cNvPr id="6" name="object 6"/>
          <p:cNvSpPr/>
          <p:nvPr/>
        </p:nvSpPr>
        <p:spPr>
          <a:xfrm>
            <a:off x="1715559" y="3454999"/>
            <a:ext cx="3212433" cy="3212433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311" y="2250965"/>
            <a:ext cx="20093305" cy="8845550"/>
          </a:xfrm>
          <a:custGeom>
            <a:avLst/>
            <a:gdLst/>
            <a:ahLst/>
            <a:cxnLst/>
            <a:rect l="l" t="t" r="r" b="b"/>
            <a:pathLst>
              <a:path w="20093305" h="8845550">
                <a:moveTo>
                  <a:pt x="20092788" y="0"/>
                </a:moveTo>
                <a:lnTo>
                  <a:pt x="0" y="0"/>
                </a:lnTo>
                <a:lnTo>
                  <a:pt x="0" y="8845502"/>
                </a:lnTo>
                <a:lnTo>
                  <a:pt x="20092788" y="8845502"/>
                </a:lnTo>
                <a:lnTo>
                  <a:pt x="20092788" y="0"/>
                </a:lnTo>
                <a:close/>
              </a:path>
            </a:pathLst>
          </a:custGeom>
          <a:solidFill>
            <a:srgbClr val="31ADB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68070" y="749935"/>
            <a:ext cx="12832080" cy="92456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5900" spc="-60" dirty="0">
                <a:solidFill>
                  <a:srgbClr val="000000"/>
                </a:solidFill>
              </a:rPr>
              <a:t>OPERATOR </a:t>
            </a:r>
            <a:r>
              <a:rPr sz="5900" spc="-5" dirty="0">
                <a:solidFill>
                  <a:srgbClr val="000000"/>
                </a:solidFill>
              </a:rPr>
              <a:t>DALAM</a:t>
            </a:r>
            <a:r>
              <a:rPr sz="5900" spc="10" dirty="0">
                <a:solidFill>
                  <a:srgbClr val="000000"/>
                </a:solidFill>
              </a:rPr>
              <a:t> </a:t>
            </a:r>
            <a:r>
              <a:rPr sz="5900" spc="-60" dirty="0">
                <a:solidFill>
                  <a:srgbClr val="000000"/>
                </a:solidFill>
              </a:rPr>
              <a:t>JAVASCRIPT</a:t>
            </a:r>
            <a:endParaRPr sz="5900"/>
          </a:p>
        </p:txBody>
      </p:sp>
      <p:sp>
        <p:nvSpPr>
          <p:cNvPr id="4" name="object 4"/>
          <p:cNvSpPr txBox="1"/>
          <p:nvPr/>
        </p:nvSpPr>
        <p:spPr>
          <a:xfrm>
            <a:off x="1068375" y="2497694"/>
            <a:ext cx="17503775" cy="6997065"/>
          </a:xfrm>
          <a:prstGeom prst="rect">
            <a:avLst/>
          </a:prstGeom>
        </p:spPr>
        <p:txBody>
          <a:bodyPr vert="horz" wrap="square" lIns="0" tIns="96520" rIns="0" bIns="0" rtlCol="0">
            <a:spAutoFit/>
          </a:bodyPr>
          <a:lstStyle/>
          <a:p>
            <a:pPr marL="12700" marR="5080">
              <a:lnSpc>
                <a:spcPts val="5260"/>
              </a:lnSpc>
              <a:spcBef>
                <a:spcPts val="760"/>
              </a:spcBef>
            </a:pPr>
            <a:r>
              <a:rPr sz="4850" b="1" spc="-20" dirty="0">
                <a:solidFill>
                  <a:srgbClr val="FF0000"/>
                </a:solidFill>
                <a:latin typeface="Carlito"/>
                <a:cs typeface="Carlito"/>
              </a:rPr>
              <a:t>Operator </a:t>
            </a:r>
            <a:r>
              <a:rPr sz="4850" b="1" spc="5" dirty="0">
                <a:solidFill>
                  <a:srgbClr val="FFFFFF"/>
                </a:solidFill>
                <a:latin typeface="Carlito"/>
                <a:cs typeface="Carlito"/>
              </a:rPr>
              <a:t>adalah simbol </a:t>
            </a:r>
            <a:r>
              <a:rPr sz="4850" b="1" spc="-10" dirty="0">
                <a:solidFill>
                  <a:srgbClr val="FFFFFF"/>
                </a:solidFill>
                <a:latin typeface="Carlito"/>
                <a:cs typeface="Carlito"/>
              </a:rPr>
              <a:t>yang </a:t>
            </a:r>
            <a:r>
              <a:rPr sz="4850" b="1" dirty="0">
                <a:solidFill>
                  <a:srgbClr val="FFFFFF"/>
                </a:solidFill>
                <a:latin typeface="Carlito"/>
                <a:cs typeface="Carlito"/>
              </a:rPr>
              <a:t>digunakan </a:t>
            </a:r>
            <a:r>
              <a:rPr sz="4850" b="1" spc="-5" dirty="0">
                <a:solidFill>
                  <a:srgbClr val="FFFFFF"/>
                </a:solidFill>
                <a:latin typeface="Carlito"/>
                <a:cs typeface="Carlito"/>
              </a:rPr>
              <a:t>untuk </a:t>
            </a:r>
            <a:r>
              <a:rPr sz="4850" b="1" spc="-10" dirty="0">
                <a:solidFill>
                  <a:srgbClr val="FFFFFF"/>
                </a:solidFill>
                <a:latin typeface="Carlito"/>
                <a:cs typeface="Carlito"/>
              </a:rPr>
              <a:t>melakukan operasi  </a:t>
            </a:r>
            <a:r>
              <a:rPr sz="4850" b="1" spc="10" dirty="0">
                <a:solidFill>
                  <a:srgbClr val="FFFFFF"/>
                </a:solidFill>
                <a:latin typeface="Carlito"/>
                <a:cs typeface="Carlito"/>
              </a:rPr>
              <a:t>pada </a:t>
            </a:r>
            <a:r>
              <a:rPr sz="4850" b="1" spc="-5" dirty="0">
                <a:solidFill>
                  <a:srgbClr val="FFFFFF"/>
                </a:solidFill>
                <a:latin typeface="Carlito"/>
                <a:cs typeface="Carlito"/>
              </a:rPr>
              <a:t>suatu </a:t>
            </a:r>
            <a:r>
              <a:rPr sz="4850" b="1" spc="5" dirty="0">
                <a:solidFill>
                  <a:srgbClr val="FFFFFF"/>
                </a:solidFill>
                <a:latin typeface="Carlito"/>
                <a:cs typeface="Carlito"/>
              </a:rPr>
              <a:t>nilai </a:t>
            </a:r>
            <a:r>
              <a:rPr sz="4850" b="1" spc="10" dirty="0">
                <a:solidFill>
                  <a:srgbClr val="FFFFFF"/>
                </a:solidFill>
                <a:latin typeface="Carlito"/>
                <a:cs typeface="Carlito"/>
              </a:rPr>
              <a:t>dan </a:t>
            </a:r>
            <a:r>
              <a:rPr sz="4850" b="1" dirty="0">
                <a:solidFill>
                  <a:srgbClr val="FFFFFF"/>
                </a:solidFill>
                <a:latin typeface="Carlito"/>
                <a:cs typeface="Carlito"/>
              </a:rPr>
              <a:t>variabel. </a:t>
            </a:r>
            <a:r>
              <a:rPr sz="4850" b="1" spc="-20" dirty="0">
                <a:solidFill>
                  <a:srgbClr val="FFFFFF"/>
                </a:solidFill>
                <a:latin typeface="Carlito"/>
                <a:cs typeface="Carlito"/>
              </a:rPr>
              <a:t>Operator </a:t>
            </a:r>
            <a:r>
              <a:rPr sz="4850" b="1" spc="10" dirty="0">
                <a:solidFill>
                  <a:srgbClr val="FFFFFF"/>
                </a:solidFill>
                <a:latin typeface="Carlito"/>
                <a:cs typeface="Carlito"/>
              </a:rPr>
              <a:t>dalam </a:t>
            </a:r>
            <a:r>
              <a:rPr sz="4850" b="1" spc="-5" dirty="0">
                <a:solidFill>
                  <a:srgbClr val="FFFFFF"/>
                </a:solidFill>
                <a:latin typeface="Carlito"/>
                <a:cs typeface="Carlito"/>
              </a:rPr>
              <a:t>pemrograman</a:t>
            </a:r>
            <a:r>
              <a:rPr sz="4850" b="1" spc="-17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4850" b="1" spc="-5" dirty="0">
                <a:solidFill>
                  <a:srgbClr val="FFFFFF"/>
                </a:solidFill>
                <a:latin typeface="Carlito"/>
                <a:cs typeface="Carlito"/>
              </a:rPr>
              <a:t>terbagi  </a:t>
            </a:r>
            <a:r>
              <a:rPr sz="4850" b="1" spc="5" dirty="0">
                <a:solidFill>
                  <a:srgbClr val="FFFFFF"/>
                </a:solidFill>
                <a:latin typeface="Carlito"/>
                <a:cs typeface="Carlito"/>
              </a:rPr>
              <a:t>dalam 6</a:t>
            </a:r>
            <a:r>
              <a:rPr sz="4850" b="1" spc="-2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4850" b="1" spc="5" dirty="0">
                <a:solidFill>
                  <a:srgbClr val="FFFFFF"/>
                </a:solidFill>
                <a:latin typeface="Carlito"/>
                <a:cs typeface="Carlito"/>
              </a:rPr>
              <a:t>jenis:</a:t>
            </a:r>
            <a:endParaRPr sz="4850">
              <a:latin typeface="Carlito"/>
              <a:cs typeface="Carlito"/>
            </a:endParaRPr>
          </a:p>
          <a:p>
            <a:pPr marL="577850" indent="-565785">
              <a:lnSpc>
                <a:spcPct val="100000"/>
              </a:lnSpc>
              <a:spcBef>
                <a:spcPts val="510"/>
              </a:spcBef>
              <a:buFont typeface="Arial" panose="020B0704020202090204"/>
              <a:buChar char="•"/>
              <a:tabLst>
                <a:tab pos="577850" algn="l"/>
                <a:tab pos="578485" algn="l"/>
              </a:tabLst>
            </a:pPr>
            <a:r>
              <a:rPr sz="4850" b="1" spc="-20" dirty="0">
                <a:solidFill>
                  <a:srgbClr val="FFFFFF"/>
                </a:solidFill>
                <a:latin typeface="Carlito"/>
                <a:cs typeface="Carlito"/>
              </a:rPr>
              <a:t>Operator</a:t>
            </a:r>
            <a:r>
              <a:rPr sz="4850" b="1" spc="-1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4850" b="1" spc="-5" dirty="0">
                <a:solidFill>
                  <a:srgbClr val="FFFFFF"/>
                </a:solidFill>
                <a:latin typeface="Carlito"/>
                <a:cs typeface="Carlito"/>
              </a:rPr>
              <a:t>aritmatika;</a:t>
            </a:r>
            <a:endParaRPr sz="4850">
              <a:latin typeface="Carlito"/>
              <a:cs typeface="Carlito"/>
            </a:endParaRPr>
          </a:p>
          <a:p>
            <a:pPr marL="577850" indent="-565785">
              <a:lnSpc>
                <a:spcPct val="100000"/>
              </a:lnSpc>
              <a:spcBef>
                <a:spcPts val="605"/>
              </a:spcBef>
              <a:buFont typeface="Arial" panose="020B0704020202090204"/>
              <a:buChar char="•"/>
              <a:tabLst>
                <a:tab pos="577850" algn="l"/>
                <a:tab pos="578485" algn="l"/>
              </a:tabLst>
            </a:pPr>
            <a:r>
              <a:rPr sz="4850" b="1" spc="-20" dirty="0">
                <a:solidFill>
                  <a:srgbClr val="FFFFFF"/>
                </a:solidFill>
                <a:latin typeface="Carlito"/>
                <a:cs typeface="Carlito"/>
              </a:rPr>
              <a:t>Operator </a:t>
            </a:r>
            <a:r>
              <a:rPr sz="4850" b="1" spc="-10" dirty="0">
                <a:solidFill>
                  <a:srgbClr val="FFFFFF"/>
                </a:solidFill>
                <a:latin typeface="Carlito"/>
                <a:cs typeface="Carlito"/>
              </a:rPr>
              <a:t>Penugasan </a:t>
            </a:r>
            <a:r>
              <a:rPr sz="4850" b="1" dirty="0">
                <a:solidFill>
                  <a:srgbClr val="FFFFFF"/>
                </a:solidFill>
                <a:latin typeface="Carlito"/>
                <a:cs typeface="Carlito"/>
              </a:rPr>
              <a:t>(Assignment);</a:t>
            </a:r>
            <a:endParaRPr sz="4850">
              <a:latin typeface="Carlito"/>
              <a:cs typeface="Carlito"/>
            </a:endParaRPr>
          </a:p>
          <a:p>
            <a:pPr marL="577850" indent="-565785">
              <a:lnSpc>
                <a:spcPct val="100000"/>
              </a:lnSpc>
              <a:spcBef>
                <a:spcPts val="605"/>
              </a:spcBef>
              <a:buFont typeface="Arial" panose="020B0704020202090204"/>
              <a:buChar char="•"/>
              <a:tabLst>
                <a:tab pos="577850" algn="l"/>
                <a:tab pos="578485" algn="l"/>
              </a:tabLst>
            </a:pPr>
            <a:r>
              <a:rPr sz="4850" b="1" dirty="0">
                <a:solidFill>
                  <a:srgbClr val="FFFFFF"/>
                </a:solidFill>
                <a:latin typeface="Carlito"/>
                <a:cs typeface="Carlito"/>
              </a:rPr>
              <a:t>Opeartor </a:t>
            </a:r>
            <a:r>
              <a:rPr sz="4850" b="1" spc="-10" dirty="0">
                <a:solidFill>
                  <a:srgbClr val="FFFFFF"/>
                </a:solidFill>
                <a:latin typeface="Carlito"/>
                <a:cs typeface="Carlito"/>
              </a:rPr>
              <a:t>relasi </a:t>
            </a:r>
            <a:r>
              <a:rPr sz="4850" b="1" spc="-20" dirty="0">
                <a:solidFill>
                  <a:srgbClr val="FFFFFF"/>
                </a:solidFill>
                <a:latin typeface="Carlito"/>
                <a:cs typeface="Carlito"/>
              </a:rPr>
              <a:t>atau</a:t>
            </a:r>
            <a:r>
              <a:rPr sz="4850" b="1" spc="2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4850" b="1" dirty="0">
                <a:solidFill>
                  <a:srgbClr val="FFFFFF"/>
                </a:solidFill>
                <a:latin typeface="Carlito"/>
                <a:cs typeface="Carlito"/>
              </a:rPr>
              <a:t>perbandingan;</a:t>
            </a:r>
            <a:endParaRPr sz="4850">
              <a:latin typeface="Carlito"/>
              <a:cs typeface="Carlito"/>
            </a:endParaRPr>
          </a:p>
          <a:p>
            <a:pPr marL="577850" indent="-565785">
              <a:lnSpc>
                <a:spcPct val="100000"/>
              </a:lnSpc>
              <a:spcBef>
                <a:spcPts val="600"/>
              </a:spcBef>
              <a:buFont typeface="Arial" panose="020B0704020202090204"/>
              <a:buChar char="•"/>
              <a:tabLst>
                <a:tab pos="577850" algn="l"/>
                <a:tab pos="578485" algn="l"/>
              </a:tabLst>
            </a:pPr>
            <a:r>
              <a:rPr sz="4850" b="1" spc="-20" dirty="0">
                <a:solidFill>
                  <a:srgbClr val="FFFFFF"/>
                </a:solidFill>
                <a:latin typeface="Carlito"/>
                <a:cs typeface="Carlito"/>
              </a:rPr>
              <a:t>Operator</a:t>
            </a:r>
            <a:r>
              <a:rPr sz="4850" b="1" spc="-1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4850" b="1" spc="-5" dirty="0">
                <a:solidFill>
                  <a:srgbClr val="FFFFFF"/>
                </a:solidFill>
                <a:latin typeface="Carlito"/>
                <a:cs typeface="Carlito"/>
              </a:rPr>
              <a:t>Logika;</a:t>
            </a:r>
            <a:endParaRPr sz="4850">
              <a:latin typeface="Carlito"/>
              <a:cs typeface="Carlito"/>
            </a:endParaRPr>
          </a:p>
          <a:p>
            <a:pPr marL="577850" indent="-565785">
              <a:lnSpc>
                <a:spcPct val="100000"/>
              </a:lnSpc>
              <a:spcBef>
                <a:spcPts val="605"/>
              </a:spcBef>
              <a:buFont typeface="Arial" panose="020B0704020202090204"/>
              <a:buChar char="•"/>
              <a:tabLst>
                <a:tab pos="577850" algn="l"/>
                <a:tab pos="578485" algn="l"/>
              </a:tabLst>
            </a:pPr>
            <a:r>
              <a:rPr sz="4850" b="1" spc="-20" dirty="0">
                <a:solidFill>
                  <a:srgbClr val="FFFFFF"/>
                </a:solidFill>
                <a:latin typeface="Carlito"/>
                <a:cs typeface="Carlito"/>
              </a:rPr>
              <a:t>Operator</a:t>
            </a:r>
            <a:r>
              <a:rPr sz="4850" b="1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4850" b="1" spc="5" dirty="0">
                <a:solidFill>
                  <a:srgbClr val="FFFFFF"/>
                </a:solidFill>
                <a:latin typeface="Carlito"/>
                <a:cs typeface="Carlito"/>
              </a:rPr>
              <a:t>Bitwise;</a:t>
            </a:r>
            <a:endParaRPr sz="4850">
              <a:latin typeface="Carlito"/>
              <a:cs typeface="Carlito"/>
            </a:endParaRPr>
          </a:p>
          <a:p>
            <a:pPr marL="577850" indent="-565785">
              <a:lnSpc>
                <a:spcPct val="100000"/>
              </a:lnSpc>
              <a:spcBef>
                <a:spcPts val="605"/>
              </a:spcBef>
              <a:buFont typeface="Arial" panose="020B0704020202090204"/>
              <a:buChar char="•"/>
              <a:tabLst>
                <a:tab pos="577850" algn="l"/>
                <a:tab pos="578485" algn="l"/>
              </a:tabLst>
            </a:pPr>
            <a:r>
              <a:rPr sz="4850" b="1" spc="-20" dirty="0">
                <a:solidFill>
                  <a:srgbClr val="FFFFFF"/>
                </a:solidFill>
                <a:latin typeface="Carlito"/>
                <a:cs typeface="Carlito"/>
              </a:rPr>
              <a:t>Operator</a:t>
            </a:r>
            <a:r>
              <a:rPr sz="4850" b="1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4850" b="1" spc="-45" dirty="0">
                <a:solidFill>
                  <a:srgbClr val="FFFFFF"/>
                </a:solidFill>
                <a:latin typeface="Carlito"/>
                <a:cs typeface="Carlito"/>
              </a:rPr>
              <a:t>Ternary;</a:t>
            </a:r>
            <a:endParaRPr sz="4850">
              <a:latin typeface="Carlito"/>
              <a:cs typeface="Carlito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7572264" y="245006"/>
            <a:ext cx="1934246" cy="1934246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311" y="0"/>
            <a:ext cx="20093305" cy="2004695"/>
          </a:xfrm>
          <a:custGeom>
            <a:avLst/>
            <a:gdLst/>
            <a:ahLst/>
            <a:cxnLst/>
            <a:rect l="l" t="t" r="r" b="b"/>
            <a:pathLst>
              <a:path w="20093305" h="2004695">
                <a:moveTo>
                  <a:pt x="0" y="2004628"/>
                </a:moveTo>
                <a:lnTo>
                  <a:pt x="20092787" y="2004628"/>
                </a:lnTo>
                <a:lnTo>
                  <a:pt x="20092787" y="0"/>
                </a:lnTo>
                <a:lnTo>
                  <a:pt x="0" y="0"/>
                </a:lnTo>
                <a:lnTo>
                  <a:pt x="0" y="2004628"/>
                </a:lnTo>
                <a:close/>
              </a:path>
            </a:pathLst>
          </a:custGeom>
          <a:solidFill>
            <a:srgbClr val="31ADB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623695" y="438785"/>
            <a:ext cx="11631930" cy="1128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250" spc="-85" dirty="0"/>
              <a:t>1.OPERATOR</a:t>
            </a:r>
            <a:r>
              <a:rPr sz="7250" spc="-60" dirty="0"/>
              <a:t> ARITMATIKA</a:t>
            </a:r>
            <a:endParaRPr sz="7250"/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824243" y="2722063"/>
          <a:ext cx="18093055" cy="5867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612630"/>
                <a:gridCol w="8481059"/>
              </a:tblGrid>
              <a:tr h="829501">
                <a:tc>
                  <a:txBody>
                    <a:bodyPr/>
                    <a:lstStyle/>
                    <a:p>
                      <a:pPr marR="556895" algn="ctr">
                        <a:lnSpc>
                          <a:spcPts val="5920"/>
                        </a:lnSpc>
                      </a:pPr>
                      <a:r>
                        <a:rPr sz="4950" b="1" spc="-5" dirty="0">
                          <a:latin typeface="Carlito"/>
                          <a:cs typeface="Carlito"/>
                        </a:rPr>
                        <a:t>Nama </a:t>
                      </a:r>
                      <a:r>
                        <a:rPr sz="4950" b="1" spc="-30" dirty="0">
                          <a:latin typeface="Carlito"/>
                          <a:cs typeface="Carlito"/>
                        </a:rPr>
                        <a:t>Operator</a:t>
                      </a:r>
                      <a:endParaRPr sz="4950">
                        <a:latin typeface="Carlito"/>
                        <a:cs typeface="Carlito"/>
                      </a:endParaRPr>
                    </a:p>
                  </a:txBody>
                  <a:tcPr marL="0" marR="0" marT="0" marB="0">
                    <a:lnT w="12700">
                      <a:solidFill>
                        <a:srgbClr val="4AACC5"/>
                      </a:solidFill>
                      <a:prstDash val="solid"/>
                    </a:lnT>
                    <a:lnB w="12700">
                      <a:solidFill>
                        <a:srgbClr val="4AACC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56895" algn="ctr">
                        <a:lnSpc>
                          <a:spcPts val="5920"/>
                        </a:lnSpc>
                      </a:pPr>
                      <a:r>
                        <a:rPr sz="4950" b="1" spc="-5" dirty="0">
                          <a:latin typeface="Carlito"/>
                          <a:cs typeface="Carlito"/>
                        </a:rPr>
                        <a:t>Simbol</a:t>
                      </a:r>
                      <a:endParaRPr sz="4950">
                        <a:latin typeface="Carlito"/>
                        <a:cs typeface="Carlito"/>
                      </a:endParaRPr>
                    </a:p>
                  </a:txBody>
                  <a:tcPr marL="0" marR="0" marT="0" marB="0">
                    <a:lnT w="12700">
                      <a:solidFill>
                        <a:srgbClr val="4AACC5"/>
                      </a:solidFill>
                      <a:prstDash val="solid"/>
                    </a:lnT>
                    <a:lnB w="12700">
                      <a:solidFill>
                        <a:srgbClr val="4AACC5"/>
                      </a:solidFill>
                      <a:prstDash val="solid"/>
                    </a:lnB>
                  </a:tcPr>
                </a:tc>
              </a:tr>
              <a:tr h="837880">
                <a:tc>
                  <a:txBody>
                    <a:bodyPr/>
                    <a:lstStyle/>
                    <a:p>
                      <a:pPr marR="558165" algn="ctr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4950" spc="-10" dirty="0">
                          <a:latin typeface="Carlito"/>
                          <a:cs typeface="Carlito"/>
                        </a:rPr>
                        <a:t>Penjumlahan</a:t>
                      </a:r>
                      <a:endParaRPr sz="4950">
                        <a:latin typeface="Carlito"/>
                        <a:cs typeface="Carlito"/>
                      </a:endParaRPr>
                    </a:p>
                  </a:txBody>
                  <a:tcPr marL="0" marR="0" marT="1905" marB="0">
                    <a:lnT w="12700">
                      <a:solidFill>
                        <a:srgbClr val="4AACC5"/>
                      </a:solidFill>
                      <a:prstDash val="solid"/>
                    </a:lnT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marR="556260" algn="ctr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4950" dirty="0">
                          <a:latin typeface="Carlito"/>
                          <a:cs typeface="Carlito"/>
                        </a:rPr>
                        <a:t>+</a:t>
                      </a:r>
                      <a:endParaRPr sz="4950">
                        <a:latin typeface="Carlito"/>
                        <a:cs typeface="Carlito"/>
                      </a:endParaRPr>
                    </a:p>
                  </a:txBody>
                  <a:tcPr marL="0" marR="0" marT="1905" marB="0">
                    <a:lnT w="12700">
                      <a:solidFill>
                        <a:srgbClr val="4AACC5"/>
                      </a:solidFill>
                      <a:prstDash val="solid"/>
                    </a:lnT>
                    <a:solidFill>
                      <a:srgbClr val="DAEEF3"/>
                    </a:solidFill>
                  </a:tcPr>
                </a:tc>
              </a:tr>
              <a:tr h="837880">
                <a:tc>
                  <a:txBody>
                    <a:bodyPr/>
                    <a:lstStyle/>
                    <a:p>
                      <a:pPr marR="558800" algn="ctr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4950" spc="-30" dirty="0">
                          <a:latin typeface="Carlito"/>
                          <a:cs typeface="Carlito"/>
                        </a:rPr>
                        <a:t>Pengurangan</a:t>
                      </a:r>
                      <a:endParaRPr sz="4950">
                        <a:latin typeface="Carlito"/>
                        <a:cs typeface="Carlito"/>
                      </a:endParaRPr>
                    </a:p>
                  </a:txBody>
                  <a:tcPr marL="0" marR="0" marT="1905" marB="0"/>
                </a:tc>
                <a:tc>
                  <a:txBody>
                    <a:bodyPr/>
                    <a:lstStyle/>
                    <a:p>
                      <a:pPr marR="556260" algn="ctr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4950" dirty="0">
                          <a:latin typeface="Carlito"/>
                          <a:cs typeface="Carlito"/>
                        </a:rPr>
                        <a:t>-</a:t>
                      </a:r>
                      <a:endParaRPr sz="4950">
                        <a:latin typeface="Carlito"/>
                        <a:cs typeface="Carlito"/>
                      </a:endParaRPr>
                    </a:p>
                  </a:txBody>
                  <a:tcPr marL="0" marR="0" marT="1905" marB="0"/>
                </a:tc>
              </a:tr>
              <a:tr h="837880">
                <a:tc>
                  <a:txBody>
                    <a:bodyPr/>
                    <a:lstStyle/>
                    <a:p>
                      <a:pPr marR="561340" algn="ctr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4950" spc="-25" dirty="0">
                          <a:latin typeface="Carlito"/>
                          <a:cs typeface="Carlito"/>
                        </a:rPr>
                        <a:t>Perkalian</a:t>
                      </a:r>
                      <a:endParaRPr sz="4950">
                        <a:latin typeface="Carlito"/>
                        <a:cs typeface="Carlito"/>
                      </a:endParaRPr>
                    </a:p>
                  </a:txBody>
                  <a:tcPr marL="0" marR="0" marT="1905" marB="0"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marR="556260" algn="ctr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4950" dirty="0">
                          <a:latin typeface="Carlito"/>
                          <a:cs typeface="Carlito"/>
                        </a:rPr>
                        <a:t>*</a:t>
                      </a:r>
                      <a:endParaRPr sz="4950">
                        <a:latin typeface="Carlito"/>
                        <a:cs typeface="Carlito"/>
                      </a:endParaRPr>
                    </a:p>
                  </a:txBody>
                  <a:tcPr marL="0" marR="0" marT="1905" marB="0">
                    <a:solidFill>
                      <a:srgbClr val="DAEEF3"/>
                    </a:solidFill>
                  </a:tcPr>
                </a:tc>
              </a:tr>
              <a:tr h="837880">
                <a:tc>
                  <a:txBody>
                    <a:bodyPr/>
                    <a:lstStyle/>
                    <a:p>
                      <a:pPr marR="557530" algn="ctr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4950" spc="-30" dirty="0">
                          <a:latin typeface="Carlito"/>
                          <a:cs typeface="Carlito"/>
                        </a:rPr>
                        <a:t>Pemangkatan</a:t>
                      </a:r>
                      <a:endParaRPr sz="4950">
                        <a:latin typeface="Carlito"/>
                        <a:cs typeface="Carlito"/>
                      </a:endParaRPr>
                    </a:p>
                  </a:txBody>
                  <a:tcPr marL="0" marR="0" marT="1905" marB="0"/>
                </a:tc>
                <a:tc>
                  <a:txBody>
                    <a:bodyPr/>
                    <a:lstStyle/>
                    <a:p>
                      <a:pPr marR="557530" algn="ctr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4950" spc="-5" dirty="0">
                          <a:latin typeface="Carlito"/>
                          <a:cs typeface="Carlito"/>
                        </a:rPr>
                        <a:t>**</a:t>
                      </a:r>
                      <a:endParaRPr sz="4950">
                        <a:latin typeface="Carlito"/>
                        <a:cs typeface="Carlito"/>
                      </a:endParaRPr>
                    </a:p>
                  </a:txBody>
                  <a:tcPr marL="0" marR="0" marT="1905" marB="0"/>
                </a:tc>
              </a:tr>
              <a:tr h="837880">
                <a:tc>
                  <a:txBody>
                    <a:bodyPr/>
                    <a:lstStyle/>
                    <a:p>
                      <a:pPr marR="558165"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4950" spc="-15" dirty="0">
                          <a:latin typeface="Carlito"/>
                          <a:cs typeface="Carlito"/>
                        </a:rPr>
                        <a:t>Pembagian</a:t>
                      </a:r>
                      <a:endParaRPr sz="4950">
                        <a:latin typeface="Carlito"/>
                        <a:cs typeface="Carlito"/>
                      </a:endParaRPr>
                    </a:p>
                  </a:txBody>
                  <a:tcPr marL="0" marR="0" marT="2540" marB="0"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marR="556260"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4950" dirty="0">
                          <a:latin typeface="Carlito"/>
                          <a:cs typeface="Carlito"/>
                        </a:rPr>
                        <a:t>/</a:t>
                      </a:r>
                      <a:endParaRPr sz="4950">
                        <a:latin typeface="Carlito"/>
                        <a:cs typeface="Carlito"/>
                      </a:endParaRPr>
                    </a:p>
                  </a:txBody>
                  <a:tcPr marL="0" marR="0" marT="2540" marB="0">
                    <a:solidFill>
                      <a:srgbClr val="DAEEF3"/>
                    </a:solidFill>
                  </a:tcPr>
                </a:tc>
              </a:tr>
              <a:tr h="837880">
                <a:tc>
                  <a:txBody>
                    <a:bodyPr/>
                    <a:lstStyle/>
                    <a:p>
                      <a:pPr marR="558800" algn="ctr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4950" spc="-5" dirty="0">
                          <a:latin typeface="Carlito"/>
                          <a:cs typeface="Carlito"/>
                        </a:rPr>
                        <a:t>Sisa</a:t>
                      </a:r>
                      <a:r>
                        <a:rPr sz="4950" spc="10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4950" dirty="0">
                          <a:latin typeface="Carlito"/>
                          <a:cs typeface="Carlito"/>
                        </a:rPr>
                        <a:t>Bagi</a:t>
                      </a:r>
                      <a:endParaRPr sz="4950">
                        <a:latin typeface="Carlito"/>
                        <a:cs typeface="Carlito"/>
                      </a:endParaRPr>
                    </a:p>
                  </a:txBody>
                  <a:tcPr marL="0" marR="0" marT="1905" marB="0">
                    <a:lnB w="12700">
                      <a:solidFill>
                        <a:srgbClr val="4AACC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55625" algn="ctr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4950" dirty="0">
                          <a:latin typeface="Carlito"/>
                          <a:cs typeface="Carlito"/>
                        </a:rPr>
                        <a:t>%</a:t>
                      </a:r>
                      <a:endParaRPr sz="4950">
                        <a:latin typeface="Carlito"/>
                        <a:cs typeface="Carlito"/>
                      </a:endParaRPr>
                    </a:p>
                  </a:txBody>
                  <a:tcPr marL="0" marR="0" marT="1905" marB="0">
                    <a:lnB w="12700">
                      <a:solidFill>
                        <a:srgbClr val="4AACC5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5" name="object 5"/>
          <p:cNvSpPr/>
          <p:nvPr/>
        </p:nvSpPr>
        <p:spPr>
          <a:xfrm>
            <a:off x="17414549" y="71772"/>
            <a:ext cx="1932989" cy="1932989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1311" y="0"/>
            <a:ext cx="20093305" cy="2055495"/>
            <a:chOff x="11311" y="0"/>
            <a:chExt cx="20093305" cy="2055495"/>
          </a:xfrm>
        </p:grpSpPr>
        <p:sp>
          <p:nvSpPr>
            <p:cNvPr id="3" name="object 3"/>
            <p:cNvSpPr/>
            <p:nvPr/>
          </p:nvSpPr>
          <p:spPr>
            <a:xfrm>
              <a:off x="11311" y="0"/>
              <a:ext cx="20093305" cy="2055495"/>
            </a:xfrm>
            <a:custGeom>
              <a:avLst/>
              <a:gdLst/>
              <a:ahLst/>
              <a:cxnLst/>
              <a:rect l="l" t="t" r="r" b="b"/>
              <a:pathLst>
                <a:path w="20093305" h="2055495">
                  <a:moveTo>
                    <a:pt x="20092788" y="0"/>
                  </a:moveTo>
                  <a:lnTo>
                    <a:pt x="0" y="0"/>
                  </a:lnTo>
                  <a:lnTo>
                    <a:pt x="0" y="2054901"/>
                  </a:lnTo>
                  <a:lnTo>
                    <a:pt x="20092788" y="2054901"/>
                  </a:lnTo>
                  <a:lnTo>
                    <a:pt x="20092788" y="0"/>
                  </a:lnTo>
                  <a:close/>
                </a:path>
              </a:pathLst>
            </a:custGeom>
            <a:solidFill>
              <a:srgbClr val="31ADB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6171507" y="110600"/>
              <a:ext cx="1934246" cy="1932989"/>
            </a:xfrm>
            <a:prstGeom prst="rect">
              <a:avLst/>
            </a:prstGeom>
            <a:blipFill>
              <a:blip r:embed="rId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901700" y="216218"/>
            <a:ext cx="15269210" cy="13671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-10" dirty="0">
                <a:solidFill>
                  <a:srgbClr val="FF0000"/>
                </a:solidFill>
              </a:rPr>
              <a:t>LETS </a:t>
            </a:r>
            <a:r>
              <a:rPr sz="4400" spc="-15" dirty="0">
                <a:solidFill>
                  <a:srgbClr val="FF0000"/>
                </a:solidFill>
              </a:rPr>
              <a:t>CODE </a:t>
            </a:r>
            <a:r>
              <a:rPr sz="4400" dirty="0">
                <a:solidFill>
                  <a:srgbClr val="000000"/>
                </a:solidFill>
              </a:rPr>
              <a:t>: </a:t>
            </a:r>
            <a:br>
              <a:rPr sz="4400" dirty="0">
                <a:solidFill>
                  <a:srgbClr val="000000"/>
                </a:solidFill>
              </a:rPr>
            </a:br>
            <a:r>
              <a:rPr sz="4400" spc="-100" dirty="0"/>
              <a:t>OPERATOR</a:t>
            </a:r>
            <a:r>
              <a:rPr sz="4400" spc="30" dirty="0"/>
              <a:t> </a:t>
            </a:r>
            <a:r>
              <a:rPr sz="4400" spc="-60" dirty="0"/>
              <a:t>ARITMATIKA</a:t>
            </a:r>
            <a:endParaRPr sz="4400" spc="-60" dirty="0"/>
          </a:p>
        </p:txBody>
      </p:sp>
      <p:grpSp>
        <p:nvGrpSpPr>
          <p:cNvPr id="6" name="object 6"/>
          <p:cNvGrpSpPr/>
          <p:nvPr/>
        </p:nvGrpSpPr>
        <p:grpSpPr>
          <a:xfrm>
            <a:off x="2327274" y="2055364"/>
            <a:ext cx="14270296" cy="9397365"/>
            <a:chOff x="2327274" y="2055364"/>
            <a:chExt cx="14270296" cy="9397365"/>
          </a:xfrm>
        </p:grpSpPr>
        <p:sp>
          <p:nvSpPr>
            <p:cNvPr id="7" name="object 7"/>
            <p:cNvSpPr/>
            <p:nvPr/>
          </p:nvSpPr>
          <p:spPr>
            <a:xfrm>
              <a:off x="2327274" y="2055364"/>
              <a:ext cx="8405495" cy="939736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1000949" y="3100576"/>
              <a:ext cx="5596621" cy="411621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1311" y="0"/>
            <a:ext cx="20093305" cy="2058670"/>
            <a:chOff x="11311" y="0"/>
            <a:chExt cx="20093305" cy="2058670"/>
          </a:xfrm>
        </p:grpSpPr>
        <p:sp>
          <p:nvSpPr>
            <p:cNvPr id="3" name="object 3"/>
            <p:cNvSpPr/>
            <p:nvPr/>
          </p:nvSpPr>
          <p:spPr>
            <a:xfrm>
              <a:off x="11311" y="3770"/>
              <a:ext cx="20093305" cy="2055495"/>
            </a:xfrm>
            <a:custGeom>
              <a:avLst/>
              <a:gdLst/>
              <a:ahLst/>
              <a:cxnLst/>
              <a:rect l="l" t="t" r="r" b="b"/>
              <a:pathLst>
                <a:path w="20093305" h="2055495">
                  <a:moveTo>
                    <a:pt x="20092788" y="0"/>
                  </a:moveTo>
                  <a:lnTo>
                    <a:pt x="0" y="0"/>
                  </a:lnTo>
                  <a:lnTo>
                    <a:pt x="0" y="2054901"/>
                  </a:lnTo>
                  <a:lnTo>
                    <a:pt x="20092788" y="2054901"/>
                  </a:lnTo>
                  <a:lnTo>
                    <a:pt x="20092788" y="0"/>
                  </a:lnTo>
                  <a:close/>
                </a:path>
              </a:pathLst>
            </a:custGeom>
            <a:solidFill>
              <a:srgbClr val="31ADB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3388908" y="0"/>
              <a:ext cx="1932989" cy="1932989"/>
            </a:xfrm>
            <a:prstGeom prst="rect">
              <a:avLst/>
            </a:prstGeom>
            <a:blipFill>
              <a:blip r:embed="rId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464310" y="438785"/>
            <a:ext cx="11396980" cy="1128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250" spc="-40" dirty="0"/>
              <a:t>2.Operator</a:t>
            </a:r>
            <a:r>
              <a:rPr sz="7250" spc="-60" dirty="0"/>
              <a:t> </a:t>
            </a:r>
            <a:r>
              <a:rPr sz="7250" spc="-30" dirty="0"/>
              <a:t>Penugasan</a:t>
            </a:r>
            <a:endParaRPr sz="7250"/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1175022" y="4175576"/>
          <a:ext cx="18093055" cy="61106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206355"/>
                <a:gridCol w="7886700"/>
              </a:tblGrid>
              <a:tr h="762471">
                <a:tc>
                  <a:txBody>
                    <a:bodyPr/>
                    <a:lstStyle/>
                    <a:p>
                      <a:pPr marL="2698750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4450" b="1" dirty="0">
                          <a:latin typeface="Carlito"/>
                          <a:cs typeface="Carlito"/>
                        </a:rPr>
                        <a:t>Nama</a:t>
                      </a:r>
                      <a:r>
                        <a:rPr sz="4450" b="1" spc="-20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4450" b="1" spc="-25" dirty="0">
                          <a:latin typeface="Carlito"/>
                          <a:cs typeface="Carlito"/>
                        </a:rPr>
                        <a:t>Operator</a:t>
                      </a:r>
                      <a:endParaRPr sz="4450">
                        <a:latin typeface="Carlito"/>
                        <a:cs typeface="Carlito"/>
                      </a:endParaRPr>
                    </a:p>
                  </a:txBody>
                  <a:tcPr marL="0" marR="0" marT="6350" marB="0">
                    <a:lnT w="12700">
                      <a:solidFill>
                        <a:srgbClr val="4AACC5"/>
                      </a:solidFill>
                      <a:prstDash val="solid"/>
                    </a:lnT>
                    <a:lnB w="12700">
                      <a:solidFill>
                        <a:srgbClr val="4AACC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148715"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4450" b="1" dirty="0">
                          <a:latin typeface="Carlito"/>
                          <a:cs typeface="Carlito"/>
                        </a:rPr>
                        <a:t>Sombol</a:t>
                      </a:r>
                      <a:endParaRPr sz="4450">
                        <a:latin typeface="Carlito"/>
                        <a:cs typeface="Carlito"/>
                      </a:endParaRPr>
                    </a:p>
                  </a:txBody>
                  <a:tcPr marL="0" marR="0" marT="6350" marB="0">
                    <a:lnT w="12700">
                      <a:solidFill>
                        <a:srgbClr val="4AACC5"/>
                      </a:solidFill>
                      <a:prstDash val="solid"/>
                    </a:lnT>
                    <a:lnB w="12700">
                      <a:solidFill>
                        <a:srgbClr val="4AACC5"/>
                      </a:solidFill>
                      <a:prstDash val="solid"/>
                    </a:lnB>
                  </a:tcPr>
                </a:tc>
              </a:tr>
              <a:tr h="762471">
                <a:tc>
                  <a:txBody>
                    <a:bodyPr/>
                    <a:lstStyle/>
                    <a:p>
                      <a:pPr marL="2859405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4450" spc="-10" dirty="0">
                          <a:latin typeface="Carlito"/>
                          <a:cs typeface="Carlito"/>
                        </a:rPr>
                        <a:t>Pengisian</a:t>
                      </a:r>
                      <a:r>
                        <a:rPr sz="4450" spc="-5" dirty="0">
                          <a:latin typeface="Carlito"/>
                          <a:cs typeface="Carlito"/>
                        </a:rPr>
                        <a:t> Nilai</a:t>
                      </a:r>
                      <a:endParaRPr sz="4450">
                        <a:latin typeface="Carlito"/>
                        <a:cs typeface="Carlito"/>
                      </a:endParaRPr>
                    </a:p>
                  </a:txBody>
                  <a:tcPr marL="0" marR="0" marT="6350" marB="0">
                    <a:lnT w="12700">
                      <a:solidFill>
                        <a:srgbClr val="4AACC5"/>
                      </a:solidFill>
                      <a:prstDash val="solid"/>
                    </a:lnT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marR="1151890"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4450" dirty="0">
                          <a:latin typeface="Carlito"/>
                          <a:cs typeface="Carlito"/>
                        </a:rPr>
                        <a:t>=</a:t>
                      </a:r>
                      <a:endParaRPr sz="4450">
                        <a:latin typeface="Carlito"/>
                        <a:cs typeface="Carlito"/>
                      </a:endParaRPr>
                    </a:p>
                  </a:txBody>
                  <a:tcPr marL="0" marR="0" marT="6350" marB="0">
                    <a:lnT w="12700">
                      <a:solidFill>
                        <a:srgbClr val="4AACC5"/>
                      </a:solidFill>
                      <a:prstDash val="solid"/>
                    </a:lnT>
                    <a:solidFill>
                      <a:srgbClr val="DAEEF3"/>
                    </a:solidFill>
                  </a:tcPr>
                </a:tc>
              </a:tr>
              <a:tr h="762471">
                <a:tc>
                  <a:txBody>
                    <a:bodyPr/>
                    <a:lstStyle/>
                    <a:p>
                      <a:pPr marL="1367790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4450" spc="-10" dirty="0">
                          <a:latin typeface="Carlito"/>
                          <a:cs typeface="Carlito"/>
                        </a:rPr>
                        <a:t>Pengisian </a:t>
                      </a:r>
                      <a:r>
                        <a:rPr sz="4450" spc="-5" dirty="0">
                          <a:latin typeface="Carlito"/>
                          <a:cs typeface="Carlito"/>
                        </a:rPr>
                        <a:t>dan</a:t>
                      </a:r>
                      <a:r>
                        <a:rPr sz="4450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4450" spc="-10" dirty="0">
                          <a:latin typeface="Carlito"/>
                          <a:cs typeface="Carlito"/>
                        </a:rPr>
                        <a:t>Penambahan</a:t>
                      </a:r>
                      <a:endParaRPr sz="4450">
                        <a:latin typeface="Carlito"/>
                        <a:cs typeface="Carlito"/>
                      </a:endParaRPr>
                    </a:p>
                  </a:txBody>
                  <a:tcPr marL="0" marR="0" marT="6350" marB="0"/>
                </a:tc>
                <a:tc>
                  <a:txBody>
                    <a:bodyPr/>
                    <a:lstStyle/>
                    <a:p>
                      <a:pPr marR="1151890"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4450" spc="-5" dirty="0">
                          <a:latin typeface="Carlito"/>
                          <a:cs typeface="Carlito"/>
                        </a:rPr>
                        <a:t>+=</a:t>
                      </a:r>
                      <a:endParaRPr sz="4450">
                        <a:latin typeface="Carlito"/>
                        <a:cs typeface="Carlito"/>
                      </a:endParaRPr>
                    </a:p>
                  </a:txBody>
                  <a:tcPr marL="0" marR="0" marT="6350" marB="0"/>
                </a:tc>
              </a:tr>
              <a:tr h="762471">
                <a:tc>
                  <a:txBody>
                    <a:bodyPr/>
                    <a:lstStyle/>
                    <a:p>
                      <a:pPr marL="1375410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4450" spc="-15" dirty="0">
                          <a:latin typeface="Carlito"/>
                          <a:cs typeface="Carlito"/>
                        </a:rPr>
                        <a:t>Pengisian </a:t>
                      </a:r>
                      <a:r>
                        <a:rPr sz="4450" spc="-5" dirty="0">
                          <a:latin typeface="Carlito"/>
                          <a:cs typeface="Carlito"/>
                        </a:rPr>
                        <a:t>dan</a:t>
                      </a:r>
                      <a:r>
                        <a:rPr sz="4450" spc="5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4450" spc="-25" dirty="0">
                          <a:latin typeface="Carlito"/>
                          <a:cs typeface="Carlito"/>
                        </a:rPr>
                        <a:t>Pengurangan</a:t>
                      </a:r>
                      <a:endParaRPr sz="4450">
                        <a:latin typeface="Carlito"/>
                        <a:cs typeface="Carlito"/>
                      </a:endParaRPr>
                    </a:p>
                  </a:txBody>
                  <a:tcPr marL="0" marR="0" marT="6350" marB="0"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marR="1151255"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4450" dirty="0">
                          <a:latin typeface="Carlito"/>
                          <a:cs typeface="Carlito"/>
                        </a:rPr>
                        <a:t>-=</a:t>
                      </a:r>
                      <a:endParaRPr sz="4450">
                        <a:latin typeface="Carlito"/>
                        <a:cs typeface="Carlito"/>
                      </a:endParaRPr>
                    </a:p>
                  </a:txBody>
                  <a:tcPr marL="0" marR="0" marT="6350" marB="0">
                    <a:solidFill>
                      <a:srgbClr val="DAEEF3"/>
                    </a:solidFill>
                  </a:tcPr>
                </a:tc>
              </a:tr>
              <a:tr h="762471">
                <a:tc>
                  <a:txBody>
                    <a:bodyPr/>
                    <a:lstStyle/>
                    <a:p>
                      <a:pPr marL="1822450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4450" spc="-10" dirty="0">
                          <a:latin typeface="Carlito"/>
                          <a:cs typeface="Carlito"/>
                        </a:rPr>
                        <a:t>Pengisian </a:t>
                      </a:r>
                      <a:r>
                        <a:rPr sz="4450" spc="-5" dirty="0">
                          <a:latin typeface="Carlito"/>
                          <a:cs typeface="Carlito"/>
                        </a:rPr>
                        <a:t>dan</a:t>
                      </a:r>
                      <a:r>
                        <a:rPr sz="4450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4450" spc="-20" dirty="0">
                          <a:latin typeface="Carlito"/>
                          <a:cs typeface="Carlito"/>
                        </a:rPr>
                        <a:t>Perkalian</a:t>
                      </a:r>
                      <a:endParaRPr sz="4450">
                        <a:latin typeface="Carlito"/>
                        <a:cs typeface="Carlito"/>
                      </a:endParaRPr>
                    </a:p>
                  </a:txBody>
                  <a:tcPr marL="0" marR="0" marT="6350" marB="0"/>
                </a:tc>
                <a:tc>
                  <a:txBody>
                    <a:bodyPr/>
                    <a:lstStyle/>
                    <a:p>
                      <a:pPr marR="1151890"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4450" spc="-5" dirty="0">
                          <a:latin typeface="Carlito"/>
                          <a:cs typeface="Carlito"/>
                        </a:rPr>
                        <a:t>*=</a:t>
                      </a:r>
                      <a:endParaRPr sz="4450">
                        <a:latin typeface="Carlito"/>
                        <a:cs typeface="Carlito"/>
                      </a:endParaRPr>
                    </a:p>
                  </a:txBody>
                  <a:tcPr marL="0" marR="0" marT="6350" marB="0"/>
                </a:tc>
              </a:tr>
              <a:tr h="762471">
                <a:tc>
                  <a:txBody>
                    <a:bodyPr/>
                    <a:lstStyle/>
                    <a:p>
                      <a:pPr marL="1318895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4450" spc="-10" dirty="0">
                          <a:latin typeface="Carlito"/>
                          <a:cs typeface="Carlito"/>
                        </a:rPr>
                        <a:t>Pengisian </a:t>
                      </a:r>
                      <a:r>
                        <a:rPr sz="4450" spc="-5" dirty="0">
                          <a:latin typeface="Carlito"/>
                          <a:cs typeface="Carlito"/>
                        </a:rPr>
                        <a:t>dan</a:t>
                      </a:r>
                      <a:r>
                        <a:rPr sz="4450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4450" spc="-25" dirty="0">
                          <a:latin typeface="Carlito"/>
                          <a:cs typeface="Carlito"/>
                        </a:rPr>
                        <a:t>Pemangkatan</a:t>
                      </a:r>
                      <a:endParaRPr sz="4450">
                        <a:latin typeface="Carlito"/>
                        <a:cs typeface="Carlito"/>
                      </a:endParaRPr>
                    </a:p>
                  </a:txBody>
                  <a:tcPr marL="0" marR="0" marT="6985" marB="0"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marR="1151890" algn="ctr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4450" spc="-5" dirty="0">
                          <a:latin typeface="Carlito"/>
                          <a:cs typeface="Carlito"/>
                        </a:rPr>
                        <a:t>**=</a:t>
                      </a:r>
                      <a:endParaRPr sz="4450">
                        <a:latin typeface="Carlito"/>
                        <a:cs typeface="Carlito"/>
                      </a:endParaRPr>
                    </a:p>
                  </a:txBody>
                  <a:tcPr marL="0" marR="0" marT="6985" marB="0">
                    <a:solidFill>
                      <a:srgbClr val="DAEEF3"/>
                    </a:solidFill>
                  </a:tcPr>
                </a:tc>
              </a:tr>
              <a:tr h="762439">
                <a:tc>
                  <a:txBody>
                    <a:bodyPr/>
                    <a:lstStyle/>
                    <a:p>
                      <a:pPr marL="1602740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4450" spc="-15" dirty="0">
                          <a:latin typeface="Carlito"/>
                          <a:cs typeface="Carlito"/>
                        </a:rPr>
                        <a:t>Pengisian </a:t>
                      </a:r>
                      <a:r>
                        <a:rPr sz="4450" spc="-5" dirty="0">
                          <a:latin typeface="Carlito"/>
                          <a:cs typeface="Carlito"/>
                        </a:rPr>
                        <a:t>dan</a:t>
                      </a:r>
                      <a:r>
                        <a:rPr sz="4450" spc="5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4450" spc="-10" dirty="0">
                          <a:latin typeface="Carlito"/>
                          <a:cs typeface="Carlito"/>
                        </a:rPr>
                        <a:t>Pembagian</a:t>
                      </a:r>
                      <a:endParaRPr sz="4450">
                        <a:latin typeface="Carlito"/>
                        <a:cs typeface="Carlito"/>
                      </a:endParaRPr>
                    </a:p>
                  </a:txBody>
                  <a:tcPr marL="0" marR="0" marT="6350" marB="0"/>
                </a:tc>
                <a:tc>
                  <a:txBody>
                    <a:bodyPr/>
                    <a:lstStyle/>
                    <a:p>
                      <a:pPr marR="1151255"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4450" dirty="0">
                          <a:latin typeface="Carlito"/>
                          <a:cs typeface="Carlito"/>
                        </a:rPr>
                        <a:t>/=</a:t>
                      </a:r>
                      <a:endParaRPr sz="4450">
                        <a:latin typeface="Carlito"/>
                        <a:cs typeface="Carlito"/>
                      </a:endParaRPr>
                    </a:p>
                  </a:txBody>
                  <a:tcPr marL="0" marR="0" marT="6350" marB="0"/>
                </a:tc>
              </a:tr>
              <a:tr h="762471">
                <a:tc>
                  <a:txBody>
                    <a:bodyPr/>
                    <a:lstStyle/>
                    <a:p>
                      <a:pPr marL="1887855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4450" spc="-10" dirty="0">
                          <a:latin typeface="Carlito"/>
                          <a:cs typeface="Carlito"/>
                        </a:rPr>
                        <a:t>Pengisian </a:t>
                      </a:r>
                      <a:r>
                        <a:rPr sz="4450" spc="-5" dirty="0">
                          <a:latin typeface="Carlito"/>
                          <a:cs typeface="Carlito"/>
                        </a:rPr>
                        <a:t>dan Sisa bagi</a:t>
                      </a:r>
                      <a:endParaRPr sz="4450">
                        <a:latin typeface="Carlito"/>
                        <a:cs typeface="Carlito"/>
                      </a:endParaRPr>
                    </a:p>
                  </a:txBody>
                  <a:tcPr marL="0" marR="0" marT="6985" marB="0">
                    <a:lnB w="12700">
                      <a:solidFill>
                        <a:srgbClr val="4AACC5"/>
                      </a:solidFill>
                      <a:prstDash val="soli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marR="1151255" algn="ctr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4450" dirty="0">
                          <a:latin typeface="Carlito"/>
                          <a:cs typeface="Carlito"/>
                        </a:rPr>
                        <a:t>%=</a:t>
                      </a:r>
                      <a:endParaRPr sz="4450">
                        <a:latin typeface="Carlito"/>
                        <a:cs typeface="Carlito"/>
                      </a:endParaRPr>
                    </a:p>
                  </a:txBody>
                  <a:tcPr marL="0" marR="0" marT="6985" marB="0">
                    <a:lnB w="12700">
                      <a:solidFill>
                        <a:srgbClr val="4AACC5"/>
                      </a:solidFill>
                      <a:prstDash val="solid"/>
                    </a:lnB>
                    <a:solidFill>
                      <a:srgbClr val="DAEEF3"/>
                    </a:solidFill>
                  </a:tcPr>
                </a:tc>
              </a:tr>
            </a:tbl>
          </a:graphicData>
        </a:graphic>
      </p:graphicFrame>
      <p:sp>
        <p:nvSpPr>
          <p:cNvPr id="7" name="object 7"/>
          <p:cNvSpPr txBox="1"/>
          <p:nvPr/>
        </p:nvSpPr>
        <p:spPr>
          <a:xfrm>
            <a:off x="1365298" y="2719899"/>
            <a:ext cx="16689069" cy="113665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1000"/>
              </a:lnSpc>
              <a:spcBef>
                <a:spcPts val="70"/>
              </a:spcBef>
            </a:pPr>
            <a:r>
              <a:rPr sz="3600" b="1" spc="10" dirty="0">
                <a:latin typeface="Carlito"/>
                <a:cs typeface="Carlito"/>
              </a:rPr>
              <a:t>Operator </a:t>
            </a:r>
            <a:r>
              <a:rPr sz="3600" b="1" spc="15" dirty="0">
                <a:latin typeface="Carlito"/>
                <a:cs typeface="Carlito"/>
              </a:rPr>
              <a:t>penugasan </a:t>
            </a:r>
            <a:r>
              <a:rPr sz="3600" b="1" spc="10" dirty="0">
                <a:latin typeface="Carlito"/>
                <a:cs typeface="Carlito"/>
              </a:rPr>
              <a:t>adalah operator </a:t>
            </a:r>
            <a:r>
              <a:rPr sz="3600" b="1" spc="15" dirty="0">
                <a:latin typeface="Carlito"/>
                <a:cs typeface="Carlito"/>
              </a:rPr>
              <a:t>yang </a:t>
            </a:r>
            <a:r>
              <a:rPr sz="3600" b="1" spc="10" dirty="0">
                <a:latin typeface="Carlito"/>
                <a:cs typeface="Carlito"/>
              </a:rPr>
              <a:t>digunakan </a:t>
            </a:r>
            <a:r>
              <a:rPr sz="3600" b="1" spc="15" dirty="0">
                <a:latin typeface="Carlito"/>
                <a:cs typeface="Carlito"/>
              </a:rPr>
              <a:t>untuk memberikan tugas</a:t>
            </a:r>
            <a:r>
              <a:rPr sz="3600" b="1" spc="-110" dirty="0">
                <a:latin typeface="Carlito"/>
                <a:cs typeface="Carlito"/>
              </a:rPr>
              <a:t> </a:t>
            </a:r>
            <a:r>
              <a:rPr sz="3600" b="1" spc="15" dirty="0">
                <a:latin typeface="Carlito"/>
                <a:cs typeface="Carlito"/>
              </a:rPr>
              <a:t>kepada  </a:t>
            </a:r>
            <a:r>
              <a:rPr sz="3600" b="1" spc="5" dirty="0">
                <a:latin typeface="Carlito"/>
                <a:cs typeface="Carlito"/>
              </a:rPr>
              <a:t>variabel. </a:t>
            </a:r>
            <a:r>
              <a:rPr sz="3600" b="1" spc="10" dirty="0">
                <a:latin typeface="Carlito"/>
                <a:cs typeface="Carlito"/>
              </a:rPr>
              <a:t>Biasanya digunakan </a:t>
            </a:r>
            <a:r>
              <a:rPr sz="3600" b="1" spc="15" dirty="0">
                <a:latin typeface="Carlito"/>
                <a:cs typeface="Carlito"/>
              </a:rPr>
              <a:t>untuk </a:t>
            </a:r>
            <a:r>
              <a:rPr sz="3600" b="1" spc="10" dirty="0">
                <a:latin typeface="Carlito"/>
                <a:cs typeface="Carlito"/>
              </a:rPr>
              <a:t>mengisi</a:t>
            </a:r>
            <a:r>
              <a:rPr sz="3600" b="1" spc="-60" dirty="0">
                <a:latin typeface="Carlito"/>
                <a:cs typeface="Carlito"/>
              </a:rPr>
              <a:t> </a:t>
            </a:r>
            <a:r>
              <a:rPr sz="3600" b="1" spc="5" dirty="0">
                <a:latin typeface="Carlito"/>
                <a:cs typeface="Carlito"/>
              </a:rPr>
              <a:t>variabel</a:t>
            </a:r>
            <a:r>
              <a:rPr sz="3600" spc="5" dirty="0">
                <a:latin typeface="Arial" panose="020B0704020202090204"/>
                <a:cs typeface="Arial" panose="020B0704020202090204"/>
              </a:rPr>
              <a:t>.</a:t>
            </a:r>
            <a:endParaRPr sz="3600">
              <a:latin typeface="Arial" panose="020B0704020202090204"/>
              <a:cs typeface="Arial" panose="020B0704020202090204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1311" y="0"/>
            <a:ext cx="20093305" cy="2004695"/>
            <a:chOff x="11311" y="0"/>
            <a:chExt cx="20093305" cy="2004695"/>
          </a:xfrm>
        </p:grpSpPr>
        <p:sp>
          <p:nvSpPr>
            <p:cNvPr id="3" name="object 3"/>
            <p:cNvSpPr/>
            <p:nvPr/>
          </p:nvSpPr>
          <p:spPr>
            <a:xfrm>
              <a:off x="11311" y="0"/>
              <a:ext cx="20093305" cy="2004695"/>
            </a:xfrm>
            <a:custGeom>
              <a:avLst/>
              <a:gdLst/>
              <a:ahLst/>
              <a:cxnLst/>
              <a:rect l="l" t="t" r="r" b="b"/>
              <a:pathLst>
                <a:path w="20093305" h="2004695">
                  <a:moveTo>
                    <a:pt x="0" y="2004628"/>
                  </a:moveTo>
                  <a:lnTo>
                    <a:pt x="20092787" y="2004628"/>
                  </a:lnTo>
                  <a:lnTo>
                    <a:pt x="20092787" y="0"/>
                  </a:lnTo>
                  <a:lnTo>
                    <a:pt x="0" y="0"/>
                  </a:lnTo>
                  <a:lnTo>
                    <a:pt x="0" y="2004628"/>
                  </a:lnTo>
                  <a:close/>
                </a:path>
              </a:pathLst>
            </a:custGeom>
            <a:solidFill>
              <a:srgbClr val="31ADB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7250319" y="70381"/>
              <a:ext cx="1934246" cy="1934246"/>
            </a:xfrm>
            <a:prstGeom prst="rect">
              <a:avLst/>
            </a:prstGeom>
            <a:blipFill>
              <a:blip r:embed="rId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010920" y="411798"/>
            <a:ext cx="15464790" cy="843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spc="-10" dirty="0">
                <a:solidFill>
                  <a:srgbClr val="FF0000"/>
                </a:solidFill>
              </a:rPr>
              <a:t>LETS </a:t>
            </a:r>
            <a:r>
              <a:rPr sz="5400" spc="-15" dirty="0">
                <a:solidFill>
                  <a:srgbClr val="FF0000"/>
                </a:solidFill>
              </a:rPr>
              <a:t>CODE </a:t>
            </a:r>
            <a:r>
              <a:rPr sz="5400" b="0" dirty="0">
                <a:latin typeface="Carlito"/>
                <a:cs typeface="Carlito"/>
              </a:rPr>
              <a:t>: </a:t>
            </a:r>
            <a:r>
              <a:rPr sz="5400" b="0" spc="-105" dirty="0">
                <a:latin typeface="Carlito"/>
                <a:cs typeface="Carlito"/>
              </a:rPr>
              <a:t>OPERATOR</a:t>
            </a:r>
            <a:r>
              <a:rPr sz="5400" b="0" spc="15" dirty="0">
                <a:latin typeface="Carlito"/>
                <a:cs typeface="Carlito"/>
              </a:rPr>
              <a:t> </a:t>
            </a:r>
            <a:r>
              <a:rPr sz="5400" b="0" spc="-5" dirty="0">
                <a:latin typeface="Carlito"/>
                <a:cs typeface="Carlito"/>
              </a:rPr>
              <a:t>PENUGASAN</a:t>
            </a:r>
            <a:endParaRPr sz="5400" b="0" spc="-5" dirty="0">
              <a:latin typeface="Carlito"/>
              <a:cs typeface="Carlito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1144963" y="2004626"/>
            <a:ext cx="16652240" cy="9283065"/>
            <a:chOff x="1144963" y="2004626"/>
            <a:chExt cx="16652240" cy="9283065"/>
          </a:xfrm>
        </p:grpSpPr>
        <p:sp>
          <p:nvSpPr>
            <p:cNvPr id="7" name="object 7"/>
            <p:cNvSpPr/>
            <p:nvPr/>
          </p:nvSpPr>
          <p:spPr>
            <a:xfrm>
              <a:off x="1144963" y="2004626"/>
              <a:ext cx="8342774" cy="928287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2497822" y="2482220"/>
              <a:ext cx="5298754" cy="509519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1311" y="0"/>
            <a:ext cx="20093305" cy="2055495"/>
            <a:chOff x="11311" y="0"/>
            <a:chExt cx="20093305" cy="2055495"/>
          </a:xfrm>
        </p:grpSpPr>
        <p:sp>
          <p:nvSpPr>
            <p:cNvPr id="3" name="object 3"/>
            <p:cNvSpPr/>
            <p:nvPr/>
          </p:nvSpPr>
          <p:spPr>
            <a:xfrm>
              <a:off x="11311" y="0"/>
              <a:ext cx="20093305" cy="2055495"/>
            </a:xfrm>
            <a:custGeom>
              <a:avLst/>
              <a:gdLst/>
              <a:ahLst/>
              <a:cxnLst/>
              <a:rect l="l" t="t" r="r" b="b"/>
              <a:pathLst>
                <a:path w="20093305" h="2055495">
                  <a:moveTo>
                    <a:pt x="20092788" y="0"/>
                  </a:moveTo>
                  <a:lnTo>
                    <a:pt x="0" y="0"/>
                  </a:lnTo>
                  <a:lnTo>
                    <a:pt x="0" y="2054901"/>
                  </a:lnTo>
                  <a:lnTo>
                    <a:pt x="20092788" y="2054901"/>
                  </a:lnTo>
                  <a:lnTo>
                    <a:pt x="20092788" y="0"/>
                  </a:lnTo>
                  <a:close/>
                </a:path>
              </a:pathLst>
            </a:custGeom>
            <a:solidFill>
              <a:srgbClr val="31ADB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5147199" y="70381"/>
              <a:ext cx="1934246" cy="1934246"/>
            </a:xfrm>
            <a:prstGeom prst="rect">
              <a:avLst/>
            </a:prstGeom>
            <a:blipFill>
              <a:blip r:embed="rId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099185" y="319405"/>
            <a:ext cx="11571605" cy="1128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250" spc="-40" dirty="0"/>
              <a:t>3.Operator</a:t>
            </a:r>
            <a:r>
              <a:rPr sz="7250" spc="-55" dirty="0"/>
              <a:t> </a:t>
            </a:r>
            <a:r>
              <a:rPr sz="7250" spc="-25" dirty="0"/>
              <a:t>Perbandingan</a:t>
            </a:r>
            <a:endParaRPr sz="7250"/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1139936" y="4228153"/>
          <a:ext cx="18093055" cy="43008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574530"/>
                <a:gridCol w="8517890"/>
              </a:tblGrid>
              <a:tr h="536243">
                <a:tc>
                  <a:txBody>
                    <a:bodyPr/>
                    <a:lstStyle/>
                    <a:p>
                      <a:pPr marR="520700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2950" b="1" spc="10" dirty="0">
                          <a:latin typeface="Carlito"/>
                          <a:cs typeface="Carlito"/>
                        </a:rPr>
                        <a:t>Nama</a:t>
                      </a:r>
                      <a:r>
                        <a:rPr sz="2950" b="1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2950" b="1" spc="-15" dirty="0">
                          <a:latin typeface="Carlito"/>
                          <a:cs typeface="Carlito"/>
                        </a:rPr>
                        <a:t>Operator</a:t>
                      </a:r>
                      <a:endParaRPr sz="2950">
                        <a:latin typeface="Carlito"/>
                        <a:cs typeface="Carlito"/>
                      </a:endParaRPr>
                    </a:p>
                  </a:txBody>
                  <a:tcPr marL="0" marR="0" marT="20955" marB="0">
                    <a:lnT w="12700">
                      <a:solidFill>
                        <a:srgbClr val="4AACC5"/>
                      </a:solidFill>
                      <a:prstDash val="solid"/>
                    </a:lnT>
                    <a:lnB w="12700">
                      <a:solidFill>
                        <a:srgbClr val="4AACC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20065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2950" b="1" spc="5" dirty="0">
                          <a:latin typeface="Carlito"/>
                          <a:cs typeface="Carlito"/>
                        </a:rPr>
                        <a:t>Simbol</a:t>
                      </a:r>
                      <a:endParaRPr sz="2950">
                        <a:latin typeface="Carlito"/>
                        <a:cs typeface="Carlito"/>
                      </a:endParaRPr>
                    </a:p>
                  </a:txBody>
                  <a:tcPr marL="0" marR="0" marT="20955" marB="0">
                    <a:lnT w="12700">
                      <a:solidFill>
                        <a:srgbClr val="4AACC5"/>
                      </a:solidFill>
                      <a:prstDash val="solid"/>
                    </a:lnT>
                    <a:lnB w="12700">
                      <a:solidFill>
                        <a:srgbClr val="4AACC5"/>
                      </a:solidFill>
                      <a:prstDash val="solid"/>
                    </a:lnB>
                  </a:tcPr>
                </a:tc>
              </a:tr>
              <a:tr h="536243">
                <a:tc>
                  <a:txBody>
                    <a:bodyPr/>
                    <a:lstStyle/>
                    <a:p>
                      <a:pPr marR="523875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2950" dirty="0">
                          <a:latin typeface="Carlito"/>
                          <a:cs typeface="Carlito"/>
                        </a:rPr>
                        <a:t>Lebih</a:t>
                      </a:r>
                      <a:r>
                        <a:rPr sz="2950" spc="-20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2950" spc="5" dirty="0">
                          <a:latin typeface="Carlito"/>
                          <a:cs typeface="Carlito"/>
                        </a:rPr>
                        <a:t>Besar</a:t>
                      </a:r>
                      <a:endParaRPr sz="2950">
                        <a:latin typeface="Carlito"/>
                        <a:cs typeface="Carlito"/>
                      </a:endParaRPr>
                    </a:p>
                  </a:txBody>
                  <a:tcPr marL="0" marR="0" marT="20955" marB="0">
                    <a:lnT w="12700">
                      <a:solidFill>
                        <a:srgbClr val="4AACC5"/>
                      </a:solidFill>
                      <a:prstDash val="solid"/>
                    </a:lnT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marR="518160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2950" dirty="0">
                          <a:latin typeface="Carlito"/>
                          <a:cs typeface="Carlito"/>
                        </a:rPr>
                        <a:t>&gt;</a:t>
                      </a:r>
                      <a:endParaRPr sz="2950">
                        <a:latin typeface="Carlito"/>
                        <a:cs typeface="Carlito"/>
                      </a:endParaRPr>
                    </a:p>
                  </a:txBody>
                  <a:tcPr marL="0" marR="0" marT="20955" marB="0">
                    <a:lnT w="12700">
                      <a:solidFill>
                        <a:srgbClr val="4AACC5"/>
                      </a:solidFill>
                      <a:prstDash val="solid"/>
                    </a:lnT>
                    <a:solidFill>
                      <a:srgbClr val="DAEEF3"/>
                    </a:solidFill>
                  </a:tcPr>
                </a:tc>
              </a:tr>
              <a:tr h="536243">
                <a:tc>
                  <a:txBody>
                    <a:bodyPr/>
                    <a:lstStyle/>
                    <a:p>
                      <a:pPr marR="521335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2950" dirty="0">
                          <a:latin typeface="Carlito"/>
                          <a:cs typeface="Carlito"/>
                        </a:rPr>
                        <a:t>Lebih</a:t>
                      </a:r>
                      <a:r>
                        <a:rPr sz="2950" spc="-20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2950" spc="-5" dirty="0">
                          <a:latin typeface="Carlito"/>
                          <a:cs typeface="Carlito"/>
                        </a:rPr>
                        <a:t>Kecil</a:t>
                      </a:r>
                      <a:endParaRPr sz="2950">
                        <a:latin typeface="Carlito"/>
                        <a:cs typeface="Carlito"/>
                      </a:endParaRPr>
                    </a:p>
                  </a:txBody>
                  <a:tcPr marL="0" marR="0" marT="20955" marB="0"/>
                </a:tc>
                <a:tc>
                  <a:txBody>
                    <a:bodyPr/>
                    <a:lstStyle/>
                    <a:p>
                      <a:pPr marR="518160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2950" dirty="0">
                          <a:latin typeface="Carlito"/>
                          <a:cs typeface="Carlito"/>
                        </a:rPr>
                        <a:t>&lt;</a:t>
                      </a:r>
                      <a:endParaRPr sz="2950">
                        <a:latin typeface="Carlito"/>
                        <a:cs typeface="Carlito"/>
                      </a:endParaRPr>
                    </a:p>
                  </a:txBody>
                  <a:tcPr marL="0" marR="0" marT="20955" marB="0"/>
                </a:tc>
              </a:tr>
              <a:tr h="536243">
                <a:tc>
                  <a:txBody>
                    <a:bodyPr/>
                    <a:lstStyle/>
                    <a:p>
                      <a:pPr marR="521335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2950" spc="10" dirty="0">
                          <a:latin typeface="Carlito"/>
                          <a:cs typeface="Carlito"/>
                        </a:rPr>
                        <a:t>Sama</a:t>
                      </a:r>
                      <a:r>
                        <a:rPr sz="2950" spc="-10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2950" spc="-5" dirty="0">
                          <a:latin typeface="Carlito"/>
                          <a:cs typeface="Carlito"/>
                        </a:rPr>
                        <a:t>Dengan</a:t>
                      </a:r>
                      <a:endParaRPr sz="2950">
                        <a:latin typeface="Carlito"/>
                        <a:cs typeface="Carlito"/>
                      </a:endParaRPr>
                    </a:p>
                  </a:txBody>
                  <a:tcPr marL="0" marR="0" marT="20955" marB="0"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marL="3103245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2950" spc="5" dirty="0">
                          <a:latin typeface="Carlito"/>
                          <a:cs typeface="Carlito"/>
                        </a:rPr>
                        <a:t>== </a:t>
                      </a:r>
                      <a:r>
                        <a:rPr sz="2950" spc="-15" dirty="0">
                          <a:latin typeface="Carlito"/>
                          <a:cs typeface="Carlito"/>
                        </a:rPr>
                        <a:t>atau</a:t>
                      </a:r>
                      <a:r>
                        <a:rPr sz="2950" spc="-10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2950" dirty="0">
                          <a:latin typeface="Carlito"/>
                          <a:cs typeface="Carlito"/>
                        </a:rPr>
                        <a:t>===</a:t>
                      </a:r>
                      <a:endParaRPr sz="2950">
                        <a:latin typeface="Carlito"/>
                        <a:cs typeface="Carlito"/>
                      </a:endParaRPr>
                    </a:p>
                  </a:txBody>
                  <a:tcPr marL="0" marR="0" marT="20955" marB="0">
                    <a:solidFill>
                      <a:srgbClr val="DAEEF3"/>
                    </a:solidFill>
                  </a:tcPr>
                </a:tc>
              </a:tr>
              <a:tr h="536243">
                <a:tc>
                  <a:txBody>
                    <a:bodyPr/>
                    <a:lstStyle/>
                    <a:p>
                      <a:pPr marR="525145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2950" dirty="0">
                          <a:latin typeface="Carlito"/>
                          <a:cs typeface="Carlito"/>
                        </a:rPr>
                        <a:t>Tidak </a:t>
                      </a:r>
                      <a:r>
                        <a:rPr sz="2950" spc="5" dirty="0">
                          <a:latin typeface="Carlito"/>
                          <a:cs typeface="Carlito"/>
                        </a:rPr>
                        <a:t>Sama</a:t>
                      </a:r>
                      <a:r>
                        <a:rPr sz="2950" spc="-20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2950" spc="-5" dirty="0">
                          <a:latin typeface="Carlito"/>
                          <a:cs typeface="Carlito"/>
                        </a:rPr>
                        <a:t>dengan</a:t>
                      </a:r>
                      <a:endParaRPr sz="2950">
                        <a:latin typeface="Carlito"/>
                        <a:cs typeface="Carlito"/>
                      </a:endParaRPr>
                    </a:p>
                  </a:txBody>
                  <a:tcPr marL="0" marR="0" marT="20955" marB="0"/>
                </a:tc>
                <a:tc>
                  <a:txBody>
                    <a:bodyPr/>
                    <a:lstStyle/>
                    <a:p>
                      <a:pPr marL="3167380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2950" spc="5" dirty="0">
                          <a:latin typeface="Carlito"/>
                          <a:cs typeface="Carlito"/>
                        </a:rPr>
                        <a:t>!= </a:t>
                      </a:r>
                      <a:r>
                        <a:rPr sz="2950" spc="-15" dirty="0">
                          <a:latin typeface="Carlito"/>
                          <a:cs typeface="Carlito"/>
                        </a:rPr>
                        <a:t>atau</a:t>
                      </a:r>
                      <a:r>
                        <a:rPr sz="2950" spc="-5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2950" spc="5" dirty="0">
                          <a:latin typeface="Carlito"/>
                          <a:cs typeface="Carlito"/>
                        </a:rPr>
                        <a:t>!==</a:t>
                      </a:r>
                      <a:endParaRPr sz="2950">
                        <a:latin typeface="Carlito"/>
                        <a:cs typeface="Carlito"/>
                      </a:endParaRPr>
                    </a:p>
                  </a:txBody>
                  <a:tcPr marL="0" marR="0" marT="20955" marB="0"/>
                </a:tc>
              </a:tr>
              <a:tr h="536243">
                <a:tc>
                  <a:txBody>
                    <a:bodyPr/>
                    <a:lstStyle/>
                    <a:p>
                      <a:pPr marL="2570480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2950" spc="5" dirty="0">
                          <a:latin typeface="Carlito"/>
                          <a:cs typeface="Carlito"/>
                        </a:rPr>
                        <a:t>Lebih Besar </a:t>
                      </a:r>
                      <a:r>
                        <a:rPr sz="2950" spc="10" dirty="0">
                          <a:latin typeface="Carlito"/>
                          <a:cs typeface="Carlito"/>
                        </a:rPr>
                        <a:t>Sama</a:t>
                      </a:r>
                      <a:r>
                        <a:rPr sz="2950" spc="-50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2950" spc="-5" dirty="0">
                          <a:latin typeface="Carlito"/>
                          <a:cs typeface="Carlito"/>
                        </a:rPr>
                        <a:t>dengan</a:t>
                      </a:r>
                      <a:endParaRPr sz="2950">
                        <a:latin typeface="Carlito"/>
                        <a:cs typeface="Carlito"/>
                      </a:endParaRPr>
                    </a:p>
                  </a:txBody>
                  <a:tcPr marL="0" marR="0" marT="20955" marB="0"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marR="520700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2950" dirty="0">
                          <a:latin typeface="Carlito"/>
                          <a:cs typeface="Carlito"/>
                        </a:rPr>
                        <a:t>&gt;=</a:t>
                      </a:r>
                      <a:endParaRPr sz="2950">
                        <a:latin typeface="Carlito"/>
                        <a:cs typeface="Carlito"/>
                      </a:endParaRPr>
                    </a:p>
                  </a:txBody>
                  <a:tcPr marL="0" marR="0" marT="20955" marB="0">
                    <a:solidFill>
                      <a:srgbClr val="DAEEF3"/>
                    </a:solidFill>
                  </a:tcPr>
                </a:tc>
              </a:tr>
              <a:tr h="536243">
                <a:tc>
                  <a:txBody>
                    <a:bodyPr/>
                    <a:lstStyle/>
                    <a:p>
                      <a:pPr marL="2642235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2950" dirty="0">
                          <a:latin typeface="Carlito"/>
                          <a:cs typeface="Carlito"/>
                        </a:rPr>
                        <a:t>Lebih </a:t>
                      </a:r>
                      <a:r>
                        <a:rPr sz="2950" spc="-5" dirty="0">
                          <a:latin typeface="Carlito"/>
                          <a:cs typeface="Carlito"/>
                        </a:rPr>
                        <a:t>Kecil </a:t>
                      </a:r>
                      <a:r>
                        <a:rPr sz="2950" spc="5" dirty="0">
                          <a:latin typeface="Carlito"/>
                          <a:cs typeface="Carlito"/>
                        </a:rPr>
                        <a:t>Sama</a:t>
                      </a:r>
                      <a:r>
                        <a:rPr sz="2950" spc="-40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2950" spc="-5" dirty="0">
                          <a:latin typeface="Carlito"/>
                          <a:cs typeface="Carlito"/>
                        </a:rPr>
                        <a:t>dengan</a:t>
                      </a:r>
                      <a:endParaRPr sz="2950">
                        <a:latin typeface="Carlito"/>
                        <a:cs typeface="Carlito"/>
                      </a:endParaRPr>
                    </a:p>
                  </a:txBody>
                  <a:tcPr marL="0" marR="0" marT="20955" marB="0"/>
                </a:tc>
                <a:tc>
                  <a:txBody>
                    <a:bodyPr/>
                    <a:lstStyle/>
                    <a:p>
                      <a:pPr marR="520700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2950" dirty="0">
                          <a:latin typeface="Carlito"/>
                          <a:cs typeface="Carlito"/>
                        </a:rPr>
                        <a:t>&lt;=</a:t>
                      </a:r>
                      <a:endParaRPr sz="2950">
                        <a:latin typeface="Carlito"/>
                        <a:cs typeface="Carlito"/>
                      </a:endParaRPr>
                    </a:p>
                  </a:txBody>
                  <a:tcPr marL="0" marR="0" marT="20955" marB="0"/>
                </a:tc>
              </a:tr>
              <a:tr h="536243">
                <a:tc>
                  <a:txBody>
                    <a:bodyPr/>
                    <a:lstStyle/>
                    <a:p>
                      <a:pPr marR="520700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2950" spc="10" dirty="0">
                          <a:latin typeface="Carlito"/>
                          <a:cs typeface="Carlito"/>
                        </a:rPr>
                        <a:t>Nama</a:t>
                      </a:r>
                      <a:r>
                        <a:rPr sz="2950" spc="5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2950" spc="-15" dirty="0">
                          <a:latin typeface="Carlito"/>
                          <a:cs typeface="Carlito"/>
                        </a:rPr>
                        <a:t>Operator</a:t>
                      </a:r>
                      <a:endParaRPr sz="2950">
                        <a:latin typeface="Carlito"/>
                        <a:cs typeface="Carlito"/>
                      </a:endParaRPr>
                    </a:p>
                  </a:txBody>
                  <a:tcPr marL="0" marR="0" marT="20955" marB="0">
                    <a:lnB w="12700">
                      <a:solidFill>
                        <a:srgbClr val="4AACC5"/>
                      </a:solidFill>
                      <a:prstDash val="soli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marR="521335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2950" spc="5" dirty="0">
                          <a:latin typeface="Carlito"/>
                          <a:cs typeface="Carlito"/>
                        </a:rPr>
                        <a:t>Simbol</a:t>
                      </a:r>
                      <a:endParaRPr sz="2950">
                        <a:latin typeface="Carlito"/>
                        <a:cs typeface="Carlito"/>
                      </a:endParaRPr>
                    </a:p>
                  </a:txBody>
                  <a:tcPr marL="0" marR="0" marT="20955" marB="0">
                    <a:lnB w="12700">
                      <a:solidFill>
                        <a:srgbClr val="4AACC5"/>
                      </a:solidFill>
                      <a:prstDash val="solid"/>
                    </a:lnB>
                    <a:solidFill>
                      <a:srgbClr val="DAEEF3"/>
                    </a:solidFill>
                  </a:tcPr>
                </a:tc>
              </a:tr>
            </a:tbl>
          </a:graphicData>
        </a:graphic>
      </p:graphicFrame>
      <p:sp>
        <p:nvSpPr>
          <p:cNvPr id="7" name="object 7"/>
          <p:cNvSpPr txBox="1"/>
          <p:nvPr/>
        </p:nvSpPr>
        <p:spPr>
          <a:xfrm>
            <a:off x="1067956" y="2137929"/>
            <a:ext cx="18103850" cy="168528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01000"/>
              </a:lnSpc>
              <a:spcBef>
                <a:spcPts val="95"/>
              </a:spcBef>
            </a:pPr>
            <a:r>
              <a:rPr sz="3600" spc="15" dirty="0">
                <a:latin typeface="Arial" panose="020B0704020202090204"/>
                <a:cs typeface="Arial" panose="020B0704020202090204"/>
              </a:rPr>
              <a:t>Operator </a:t>
            </a:r>
            <a:r>
              <a:rPr sz="3600" spc="10" dirty="0">
                <a:latin typeface="Arial" panose="020B0704020202090204"/>
                <a:cs typeface="Arial" panose="020B0704020202090204"/>
              </a:rPr>
              <a:t>relasi </a:t>
            </a:r>
            <a:r>
              <a:rPr sz="3600" spc="15" dirty="0">
                <a:latin typeface="Arial" panose="020B0704020202090204"/>
                <a:cs typeface="Arial" panose="020B0704020202090204"/>
              </a:rPr>
              <a:t>atau perbandingan adalah </a:t>
            </a:r>
            <a:r>
              <a:rPr sz="3600" spc="10" dirty="0">
                <a:latin typeface="Arial" panose="020B0704020202090204"/>
                <a:cs typeface="Arial" panose="020B0704020202090204"/>
              </a:rPr>
              <a:t>operator </a:t>
            </a:r>
            <a:r>
              <a:rPr sz="3600" spc="15" dirty="0">
                <a:latin typeface="Arial" panose="020B0704020202090204"/>
                <a:cs typeface="Arial" panose="020B0704020202090204"/>
              </a:rPr>
              <a:t>yang digunakan </a:t>
            </a:r>
            <a:r>
              <a:rPr sz="3600" spc="10" dirty="0">
                <a:latin typeface="Arial" panose="020B0704020202090204"/>
                <a:cs typeface="Arial" panose="020B0704020202090204"/>
              </a:rPr>
              <a:t>untuk  </a:t>
            </a:r>
            <a:r>
              <a:rPr sz="3600" spc="15" dirty="0">
                <a:latin typeface="Arial" panose="020B0704020202090204"/>
                <a:cs typeface="Arial" panose="020B0704020202090204"/>
              </a:rPr>
              <a:t>membandingkan </a:t>
            </a:r>
            <a:r>
              <a:rPr sz="3600" spc="10" dirty="0">
                <a:latin typeface="Arial" panose="020B0704020202090204"/>
                <a:cs typeface="Arial" panose="020B0704020202090204"/>
              </a:rPr>
              <a:t>dua nilai. </a:t>
            </a:r>
            <a:r>
              <a:rPr sz="3600" spc="15" dirty="0">
                <a:latin typeface="Arial" panose="020B0704020202090204"/>
                <a:cs typeface="Arial" panose="020B0704020202090204"/>
              </a:rPr>
              <a:t>Operator perbandingan akan menghasilkan sebuah </a:t>
            </a:r>
            <a:r>
              <a:rPr sz="3600" spc="10" dirty="0">
                <a:latin typeface="Arial" panose="020B0704020202090204"/>
                <a:cs typeface="Arial" panose="020B0704020202090204"/>
              </a:rPr>
              <a:t>nilai  </a:t>
            </a:r>
            <a:r>
              <a:rPr sz="3600" b="1" spc="15" dirty="0">
                <a:solidFill>
                  <a:srgbClr val="FF0000"/>
                </a:solidFill>
                <a:latin typeface="Arial" panose="020B0704020202090204"/>
                <a:cs typeface="Arial" panose="020B0704020202090204"/>
              </a:rPr>
              <a:t>boolean </a:t>
            </a:r>
            <a:r>
              <a:rPr sz="3600" b="1" spc="10" dirty="0">
                <a:solidFill>
                  <a:srgbClr val="00AF50"/>
                </a:solidFill>
                <a:latin typeface="Arial" panose="020B0704020202090204"/>
                <a:cs typeface="Arial" panose="020B0704020202090204"/>
              </a:rPr>
              <a:t>true </a:t>
            </a:r>
            <a:r>
              <a:rPr sz="3600" b="1" spc="15" dirty="0">
                <a:solidFill>
                  <a:srgbClr val="00AF50"/>
                </a:solidFill>
                <a:latin typeface="Arial" panose="020B0704020202090204"/>
                <a:cs typeface="Arial" panose="020B0704020202090204"/>
              </a:rPr>
              <a:t>dan</a:t>
            </a:r>
            <a:r>
              <a:rPr sz="3600" b="1" spc="-25" dirty="0">
                <a:solidFill>
                  <a:srgbClr val="00AF50"/>
                </a:solidFill>
                <a:latin typeface="Arial" panose="020B0704020202090204"/>
                <a:cs typeface="Arial" panose="020B0704020202090204"/>
              </a:rPr>
              <a:t> </a:t>
            </a:r>
            <a:r>
              <a:rPr sz="3600" b="1" spc="10" dirty="0">
                <a:solidFill>
                  <a:srgbClr val="00AF50"/>
                </a:solidFill>
                <a:latin typeface="Arial" panose="020B0704020202090204"/>
                <a:cs typeface="Arial" panose="020B0704020202090204"/>
              </a:rPr>
              <a:t>false</a:t>
            </a:r>
            <a:r>
              <a:rPr sz="3600" spc="10" dirty="0">
                <a:latin typeface="Arial" panose="020B0704020202090204"/>
                <a:cs typeface="Arial" panose="020B0704020202090204"/>
              </a:rPr>
              <a:t>.</a:t>
            </a:r>
            <a:endParaRPr sz="3600">
              <a:latin typeface="Arial" panose="020B0704020202090204"/>
              <a:cs typeface="Arial" panose="020B0704020202090204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1311" y="0"/>
            <a:ext cx="20093305" cy="2004695"/>
            <a:chOff x="11311" y="0"/>
            <a:chExt cx="20093305" cy="2004695"/>
          </a:xfrm>
        </p:grpSpPr>
        <p:sp>
          <p:nvSpPr>
            <p:cNvPr id="3" name="object 3"/>
            <p:cNvSpPr/>
            <p:nvPr/>
          </p:nvSpPr>
          <p:spPr>
            <a:xfrm>
              <a:off x="11311" y="0"/>
              <a:ext cx="20093305" cy="2004695"/>
            </a:xfrm>
            <a:custGeom>
              <a:avLst/>
              <a:gdLst/>
              <a:ahLst/>
              <a:cxnLst/>
              <a:rect l="l" t="t" r="r" b="b"/>
              <a:pathLst>
                <a:path w="20093305" h="2004695">
                  <a:moveTo>
                    <a:pt x="0" y="2004628"/>
                  </a:moveTo>
                  <a:lnTo>
                    <a:pt x="20092787" y="2004628"/>
                  </a:lnTo>
                  <a:lnTo>
                    <a:pt x="20092787" y="0"/>
                  </a:lnTo>
                  <a:lnTo>
                    <a:pt x="0" y="0"/>
                  </a:lnTo>
                  <a:lnTo>
                    <a:pt x="0" y="2004628"/>
                  </a:lnTo>
                  <a:close/>
                </a:path>
              </a:pathLst>
            </a:custGeom>
            <a:solidFill>
              <a:srgbClr val="31ADB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5147199" y="70381"/>
              <a:ext cx="1934246" cy="1934246"/>
            </a:xfrm>
            <a:prstGeom prst="rect">
              <a:avLst/>
            </a:prstGeom>
            <a:blipFill>
              <a:blip r:embed="rId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59153" y="310302"/>
            <a:ext cx="14040485" cy="1031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600" spc="-10" dirty="0">
                <a:solidFill>
                  <a:srgbClr val="FF0000"/>
                </a:solidFill>
              </a:rPr>
              <a:t>LETS </a:t>
            </a:r>
            <a:r>
              <a:rPr sz="6600" spc="-15" dirty="0">
                <a:solidFill>
                  <a:srgbClr val="FF0000"/>
                </a:solidFill>
              </a:rPr>
              <a:t>CODE </a:t>
            </a:r>
            <a:r>
              <a:rPr sz="6600" dirty="0"/>
              <a:t>: </a:t>
            </a:r>
            <a:r>
              <a:rPr sz="6600" spc="-95" dirty="0"/>
              <a:t>OPERATOR</a:t>
            </a:r>
            <a:r>
              <a:rPr sz="6600" spc="-5" dirty="0"/>
              <a:t> </a:t>
            </a:r>
            <a:r>
              <a:rPr sz="6600" spc="-10" dirty="0"/>
              <a:t>PERBANDINGAN</a:t>
            </a:r>
            <a:endParaRPr sz="6600"/>
          </a:p>
        </p:txBody>
      </p:sp>
      <p:grpSp>
        <p:nvGrpSpPr>
          <p:cNvPr id="6" name="object 6"/>
          <p:cNvGrpSpPr/>
          <p:nvPr/>
        </p:nvGrpSpPr>
        <p:grpSpPr>
          <a:xfrm>
            <a:off x="1390043" y="1834955"/>
            <a:ext cx="15466694" cy="9401175"/>
            <a:chOff x="1390043" y="1834955"/>
            <a:chExt cx="15466694" cy="9401175"/>
          </a:xfrm>
        </p:grpSpPr>
        <p:sp>
          <p:nvSpPr>
            <p:cNvPr id="7" name="object 7"/>
            <p:cNvSpPr/>
            <p:nvPr/>
          </p:nvSpPr>
          <p:spPr>
            <a:xfrm>
              <a:off x="1390043" y="1834955"/>
              <a:ext cx="8483537" cy="940101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1687173" y="3228771"/>
              <a:ext cx="5169302" cy="441364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0" y="0"/>
            <a:ext cx="20060285" cy="11287760"/>
          </a:xfrm>
          <a:custGeom>
            <a:avLst/>
            <a:gdLst/>
            <a:ahLst/>
            <a:cxnLst/>
            <a:rect l="l" t="t" r="r" b="b"/>
            <a:pathLst>
              <a:path w="20060285" h="11287760">
                <a:moveTo>
                  <a:pt x="0" y="11287503"/>
                </a:moveTo>
                <a:lnTo>
                  <a:pt x="20060110" y="11287503"/>
                </a:lnTo>
                <a:lnTo>
                  <a:pt x="20060110" y="0"/>
                </a:lnTo>
                <a:lnTo>
                  <a:pt x="0" y="0"/>
                </a:lnTo>
                <a:lnTo>
                  <a:pt x="0" y="11287503"/>
                </a:lnTo>
                <a:close/>
              </a:path>
            </a:pathLst>
          </a:custGeom>
          <a:solidFill>
            <a:srgbClr val="31ADB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504180" y="4223703"/>
            <a:ext cx="13973810" cy="16744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13105" algn="l">
              <a:lnSpc>
                <a:spcPct val="100000"/>
              </a:lnSpc>
              <a:spcBef>
                <a:spcPts val="100"/>
              </a:spcBef>
            </a:pPr>
            <a:r>
              <a:rPr lang="en-US" sz="5400" spc="-25" dirty="0"/>
              <a:t>Bab 3 </a:t>
            </a:r>
            <a:br>
              <a:rPr lang="en-US" sz="5400" spc="-25" dirty="0"/>
            </a:br>
            <a:r>
              <a:rPr sz="5400" spc="-25" dirty="0"/>
              <a:t>Variabel </a:t>
            </a:r>
            <a:r>
              <a:rPr sz="5400" spc="15" dirty="0"/>
              <a:t>dan </a:t>
            </a:r>
            <a:r>
              <a:rPr sz="5400" spc="10" dirty="0"/>
              <a:t>Tipe </a:t>
            </a:r>
            <a:r>
              <a:rPr sz="5400" spc="-20" dirty="0"/>
              <a:t>Data </a:t>
            </a:r>
            <a:r>
              <a:rPr sz="5400" spc="15" dirty="0"/>
              <a:t>dalam</a:t>
            </a:r>
            <a:r>
              <a:rPr sz="5400" spc="-5" dirty="0"/>
              <a:t> </a:t>
            </a:r>
            <a:r>
              <a:rPr sz="5400" spc="-10" dirty="0"/>
              <a:t>Javascript</a:t>
            </a:r>
            <a:endParaRPr sz="5400" spc="-10" dirty="0"/>
          </a:p>
        </p:txBody>
      </p:sp>
      <p:sp>
        <p:nvSpPr>
          <p:cNvPr id="6" name="object 6"/>
          <p:cNvSpPr/>
          <p:nvPr/>
        </p:nvSpPr>
        <p:spPr>
          <a:xfrm>
            <a:off x="1715559" y="3454999"/>
            <a:ext cx="3212433" cy="3212433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1311" y="0"/>
            <a:ext cx="20093305" cy="2004695"/>
            <a:chOff x="11311" y="0"/>
            <a:chExt cx="20093305" cy="2004695"/>
          </a:xfrm>
        </p:grpSpPr>
        <p:sp>
          <p:nvSpPr>
            <p:cNvPr id="3" name="object 3"/>
            <p:cNvSpPr/>
            <p:nvPr/>
          </p:nvSpPr>
          <p:spPr>
            <a:xfrm>
              <a:off x="11311" y="0"/>
              <a:ext cx="20093305" cy="2004695"/>
            </a:xfrm>
            <a:custGeom>
              <a:avLst/>
              <a:gdLst/>
              <a:ahLst/>
              <a:cxnLst/>
              <a:rect l="l" t="t" r="r" b="b"/>
              <a:pathLst>
                <a:path w="20093305" h="2004695">
                  <a:moveTo>
                    <a:pt x="0" y="2004628"/>
                  </a:moveTo>
                  <a:lnTo>
                    <a:pt x="20092787" y="2004628"/>
                  </a:lnTo>
                  <a:lnTo>
                    <a:pt x="20092787" y="0"/>
                  </a:lnTo>
                  <a:lnTo>
                    <a:pt x="0" y="0"/>
                  </a:lnTo>
                  <a:lnTo>
                    <a:pt x="0" y="2004628"/>
                  </a:lnTo>
                  <a:close/>
                </a:path>
              </a:pathLst>
            </a:custGeom>
            <a:solidFill>
              <a:srgbClr val="31ADB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5147199" y="70381"/>
              <a:ext cx="1934246" cy="1934246"/>
            </a:xfrm>
            <a:prstGeom prst="rect">
              <a:avLst/>
            </a:prstGeom>
            <a:blipFill>
              <a:blip r:embed="rId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173948" y="267780"/>
            <a:ext cx="7058025" cy="1130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250" dirty="0"/>
              <a:t>4. </a:t>
            </a:r>
            <a:r>
              <a:rPr sz="7250" spc="-40" dirty="0"/>
              <a:t>Operator</a:t>
            </a:r>
            <a:r>
              <a:rPr sz="7250" spc="-70" dirty="0"/>
              <a:t> </a:t>
            </a:r>
            <a:r>
              <a:rPr sz="7250" spc="-15" dirty="0"/>
              <a:t>Logika</a:t>
            </a:r>
            <a:endParaRPr sz="7250"/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771624" y="4372583"/>
          <a:ext cx="18093055" cy="21558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427845"/>
                <a:gridCol w="8664574"/>
              </a:tblGrid>
              <a:tr h="536243">
                <a:tc>
                  <a:txBody>
                    <a:bodyPr/>
                    <a:lstStyle/>
                    <a:p>
                      <a:pPr marL="3307080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2950" b="1" spc="10" dirty="0">
                          <a:latin typeface="Carlito"/>
                          <a:cs typeface="Carlito"/>
                        </a:rPr>
                        <a:t>Nama</a:t>
                      </a:r>
                      <a:r>
                        <a:rPr sz="2950" b="1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2950" b="1" spc="-15" dirty="0">
                          <a:latin typeface="Carlito"/>
                          <a:cs typeface="Carlito"/>
                        </a:rPr>
                        <a:t>Operator</a:t>
                      </a:r>
                      <a:endParaRPr sz="2950">
                        <a:latin typeface="Carlito"/>
                        <a:cs typeface="Carlito"/>
                      </a:endParaRPr>
                    </a:p>
                  </a:txBody>
                  <a:tcPr marL="0" marR="0" marT="20955" marB="0">
                    <a:lnT w="12700">
                      <a:solidFill>
                        <a:srgbClr val="4AACC5"/>
                      </a:solidFill>
                      <a:prstDash val="solid"/>
                    </a:lnT>
                    <a:lnB w="12700">
                      <a:solidFill>
                        <a:srgbClr val="4AACC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373380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2950" b="1" spc="5" dirty="0">
                          <a:latin typeface="Carlito"/>
                          <a:cs typeface="Carlito"/>
                        </a:rPr>
                        <a:t>Simbol</a:t>
                      </a:r>
                      <a:endParaRPr sz="2950">
                        <a:latin typeface="Carlito"/>
                        <a:cs typeface="Carlito"/>
                      </a:endParaRPr>
                    </a:p>
                  </a:txBody>
                  <a:tcPr marL="0" marR="0" marT="20955" marB="0">
                    <a:lnT w="12700">
                      <a:solidFill>
                        <a:srgbClr val="4AACC5"/>
                      </a:solidFill>
                      <a:prstDash val="solid"/>
                    </a:lnT>
                    <a:lnB w="12700">
                      <a:solidFill>
                        <a:srgbClr val="4AACC5"/>
                      </a:solidFill>
                      <a:prstDash val="solid"/>
                    </a:lnB>
                  </a:tcPr>
                </a:tc>
              </a:tr>
              <a:tr h="536243">
                <a:tc>
                  <a:txBody>
                    <a:bodyPr/>
                    <a:lstStyle/>
                    <a:p>
                      <a:pPr marR="375920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2950" spc="-10" dirty="0">
                          <a:latin typeface="Carlito"/>
                          <a:cs typeface="Carlito"/>
                        </a:rPr>
                        <a:t>Logika</a:t>
                      </a:r>
                      <a:r>
                        <a:rPr sz="2950" spc="10" dirty="0">
                          <a:latin typeface="Carlito"/>
                          <a:cs typeface="Carlito"/>
                        </a:rPr>
                        <a:t> AND</a:t>
                      </a:r>
                      <a:endParaRPr sz="2950">
                        <a:latin typeface="Carlito"/>
                        <a:cs typeface="Carlito"/>
                      </a:endParaRPr>
                    </a:p>
                  </a:txBody>
                  <a:tcPr marL="0" marR="0" marT="20955" marB="0">
                    <a:lnT w="12700">
                      <a:solidFill>
                        <a:srgbClr val="4AACC5"/>
                      </a:solidFill>
                      <a:prstDash val="solid"/>
                    </a:lnT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marR="373380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2950" spc="10" dirty="0">
                          <a:latin typeface="Carlito"/>
                          <a:cs typeface="Carlito"/>
                        </a:rPr>
                        <a:t>&amp;&amp;</a:t>
                      </a:r>
                      <a:endParaRPr sz="2950">
                        <a:latin typeface="Carlito"/>
                        <a:cs typeface="Carlito"/>
                      </a:endParaRPr>
                    </a:p>
                  </a:txBody>
                  <a:tcPr marL="0" marR="0" marT="20955" marB="0">
                    <a:lnT w="12700">
                      <a:solidFill>
                        <a:srgbClr val="4AACC5"/>
                      </a:solidFill>
                      <a:prstDash val="solid"/>
                    </a:lnT>
                    <a:solidFill>
                      <a:srgbClr val="DAEEF3"/>
                    </a:solidFill>
                  </a:tcPr>
                </a:tc>
              </a:tr>
              <a:tr h="536243">
                <a:tc>
                  <a:txBody>
                    <a:bodyPr/>
                    <a:lstStyle/>
                    <a:p>
                      <a:pPr marR="376555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2950" spc="-10" dirty="0">
                          <a:latin typeface="Carlito"/>
                          <a:cs typeface="Carlito"/>
                        </a:rPr>
                        <a:t>Logika</a:t>
                      </a:r>
                      <a:r>
                        <a:rPr sz="2950" spc="10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2950" spc="5" dirty="0">
                          <a:latin typeface="Carlito"/>
                          <a:cs typeface="Carlito"/>
                        </a:rPr>
                        <a:t>OR</a:t>
                      </a:r>
                      <a:endParaRPr sz="2950">
                        <a:latin typeface="Carlito"/>
                        <a:cs typeface="Carlito"/>
                      </a:endParaRPr>
                    </a:p>
                  </a:txBody>
                  <a:tcPr marL="0" marR="0" marT="20955" marB="0"/>
                </a:tc>
                <a:tc>
                  <a:txBody>
                    <a:bodyPr/>
                    <a:lstStyle/>
                    <a:p>
                      <a:pPr marR="373380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2950" dirty="0">
                          <a:latin typeface="Carlito"/>
                          <a:cs typeface="Carlito"/>
                        </a:rPr>
                        <a:t>||</a:t>
                      </a:r>
                      <a:endParaRPr sz="2950">
                        <a:latin typeface="Carlito"/>
                        <a:cs typeface="Carlito"/>
                      </a:endParaRPr>
                    </a:p>
                  </a:txBody>
                  <a:tcPr marL="0" marR="0" marT="20955" marB="0"/>
                </a:tc>
              </a:tr>
              <a:tr h="536243">
                <a:tc>
                  <a:txBody>
                    <a:bodyPr/>
                    <a:lstStyle/>
                    <a:p>
                      <a:pPr marL="3220085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2950" spc="-10" dirty="0">
                          <a:latin typeface="Carlito"/>
                          <a:cs typeface="Carlito"/>
                        </a:rPr>
                        <a:t>Negasi/kebalikan</a:t>
                      </a:r>
                      <a:endParaRPr sz="2950">
                        <a:latin typeface="Carlito"/>
                        <a:cs typeface="Carlito"/>
                      </a:endParaRPr>
                    </a:p>
                  </a:txBody>
                  <a:tcPr marL="0" marR="0" marT="20955" marB="0">
                    <a:lnB w="12700">
                      <a:solidFill>
                        <a:srgbClr val="4AACC5"/>
                      </a:solidFill>
                      <a:prstDash val="soli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marR="374015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2950" dirty="0">
                          <a:latin typeface="Carlito"/>
                          <a:cs typeface="Carlito"/>
                        </a:rPr>
                        <a:t>!</a:t>
                      </a:r>
                      <a:endParaRPr sz="2950">
                        <a:latin typeface="Carlito"/>
                        <a:cs typeface="Carlito"/>
                      </a:endParaRPr>
                    </a:p>
                  </a:txBody>
                  <a:tcPr marL="0" marR="0" marT="20955" marB="0">
                    <a:lnB w="12700">
                      <a:solidFill>
                        <a:srgbClr val="4AACC5"/>
                      </a:solidFill>
                      <a:prstDash val="solid"/>
                    </a:lnB>
                    <a:solidFill>
                      <a:srgbClr val="DAEEF3"/>
                    </a:solidFill>
                  </a:tcPr>
                </a:tc>
              </a:tr>
            </a:tbl>
          </a:graphicData>
        </a:graphic>
      </p:graphicFrame>
      <p:sp>
        <p:nvSpPr>
          <p:cNvPr id="7" name="object 7"/>
          <p:cNvSpPr txBox="1"/>
          <p:nvPr/>
        </p:nvSpPr>
        <p:spPr>
          <a:xfrm>
            <a:off x="1067956" y="2145051"/>
            <a:ext cx="17419320" cy="15341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  <a:tabLst>
                <a:tab pos="3867150" algn="l"/>
              </a:tabLst>
            </a:pPr>
            <a:r>
              <a:rPr sz="4950" b="1" spc="-10" dirty="0">
                <a:latin typeface="Carlito"/>
                <a:cs typeface="Carlito"/>
              </a:rPr>
              <a:t>Operator </a:t>
            </a:r>
            <a:r>
              <a:rPr sz="4950" b="1" spc="-5" dirty="0">
                <a:latin typeface="Carlito"/>
                <a:cs typeface="Carlito"/>
              </a:rPr>
              <a:t>logika digunakan untuk </a:t>
            </a:r>
            <a:r>
              <a:rPr sz="4950" b="1" spc="-10" dirty="0">
                <a:latin typeface="Carlito"/>
                <a:cs typeface="Carlito"/>
              </a:rPr>
              <a:t>melakukan </a:t>
            </a:r>
            <a:r>
              <a:rPr sz="4950" b="1" spc="-5" dirty="0">
                <a:latin typeface="Carlito"/>
                <a:cs typeface="Carlito"/>
              </a:rPr>
              <a:t>operasi terhadap </a:t>
            </a:r>
            <a:r>
              <a:rPr sz="4950" b="1" spc="-10" dirty="0">
                <a:latin typeface="Carlito"/>
                <a:cs typeface="Carlito"/>
              </a:rPr>
              <a:t>dua  </a:t>
            </a:r>
            <a:r>
              <a:rPr sz="4950" b="1" spc="-5" dirty="0">
                <a:latin typeface="Carlito"/>
                <a:cs typeface="Carlito"/>
              </a:rPr>
              <a:t>nilai</a:t>
            </a:r>
            <a:r>
              <a:rPr sz="4950" b="1" spc="20" dirty="0">
                <a:latin typeface="Carlito"/>
                <a:cs typeface="Carlito"/>
              </a:rPr>
              <a:t> </a:t>
            </a:r>
            <a:r>
              <a:rPr sz="4950" b="1" spc="-5" dirty="0">
                <a:solidFill>
                  <a:srgbClr val="E83D8B"/>
                </a:solidFill>
                <a:latin typeface="Carlito"/>
                <a:cs typeface="Carlito"/>
              </a:rPr>
              <a:t>Boolean.	</a:t>
            </a:r>
            <a:r>
              <a:rPr sz="4950" b="1" spc="-5" dirty="0">
                <a:solidFill>
                  <a:srgbClr val="00AF50"/>
                </a:solidFill>
                <a:latin typeface="Carlito"/>
                <a:cs typeface="Carlito"/>
              </a:rPr>
              <a:t>true dan</a:t>
            </a:r>
            <a:r>
              <a:rPr sz="4950" b="1" spc="20" dirty="0">
                <a:solidFill>
                  <a:srgbClr val="00AF50"/>
                </a:solidFill>
                <a:latin typeface="Carlito"/>
                <a:cs typeface="Carlito"/>
              </a:rPr>
              <a:t> </a:t>
            </a:r>
            <a:r>
              <a:rPr sz="4950" b="1" spc="-10" dirty="0">
                <a:solidFill>
                  <a:srgbClr val="00AF50"/>
                </a:solidFill>
                <a:latin typeface="Carlito"/>
                <a:cs typeface="Carlito"/>
              </a:rPr>
              <a:t>false</a:t>
            </a:r>
            <a:endParaRPr sz="495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1311" y="0"/>
            <a:ext cx="20093305" cy="2004695"/>
            <a:chOff x="11311" y="0"/>
            <a:chExt cx="20093305" cy="2004695"/>
          </a:xfrm>
        </p:grpSpPr>
        <p:sp>
          <p:nvSpPr>
            <p:cNvPr id="3" name="object 3"/>
            <p:cNvSpPr/>
            <p:nvPr/>
          </p:nvSpPr>
          <p:spPr>
            <a:xfrm>
              <a:off x="11311" y="0"/>
              <a:ext cx="20093305" cy="2004695"/>
            </a:xfrm>
            <a:custGeom>
              <a:avLst/>
              <a:gdLst/>
              <a:ahLst/>
              <a:cxnLst/>
              <a:rect l="l" t="t" r="r" b="b"/>
              <a:pathLst>
                <a:path w="20093305" h="2004695">
                  <a:moveTo>
                    <a:pt x="0" y="2004628"/>
                  </a:moveTo>
                  <a:lnTo>
                    <a:pt x="20092787" y="2004628"/>
                  </a:lnTo>
                  <a:lnTo>
                    <a:pt x="20092787" y="0"/>
                  </a:lnTo>
                  <a:lnTo>
                    <a:pt x="0" y="0"/>
                  </a:lnTo>
                  <a:lnTo>
                    <a:pt x="0" y="2004628"/>
                  </a:lnTo>
                  <a:close/>
                </a:path>
              </a:pathLst>
            </a:custGeom>
            <a:solidFill>
              <a:srgbClr val="31ADB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5147199" y="70381"/>
              <a:ext cx="1934246" cy="1934246"/>
            </a:xfrm>
            <a:prstGeom prst="rect">
              <a:avLst/>
            </a:prstGeom>
            <a:blipFill>
              <a:blip r:embed="rId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35733" y="229824"/>
            <a:ext cx="14038580" cy="1031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600" spc="-10" dirty="0">
                <a:solidFill>
                  <a:srgbClr val="FF0000"/>
                </a:solidFill>
              </a:rPr>
              <a:t>LETS </a:t>
            </a:r>
            <a:r>
              <a:rPr sz="6600" spc="-15" dirty="0">
                <a:solidFill>
                  <a:srgbClr val="FF0000"/>
                </a:solidFill>
              </a:rPr>
              <a:t>CODE </a:t>
            </a:r>
            <a:r>
              <a:rPr sz="6600" dirty="0"/>
              <a:t>: </a:t>
            </a:r>
            <a:r>
              <a:rPr sz="6600" spc="-90" dirty="0"/>
              <a:t>OPERATOR</a:t>
            </a:r>
            <a:r>
              <a:rPr sz="6600" spc="-50" dirty="0"/>
              <a:t> </a:t>
            </a:r>
            <a:r>
              <a:rPr sz="6600" spc="-10" dirty="0"/>
              <a:t>PERBANDINGAN</a:t>
            </a:r>
            <a:endParaRPr sz="6600"/>
          </a:p>
        </p:txBody>
      </p:sp>
      <p:sp>
        <p:nvSpPr>
          <p:cNvPr id="6" name="object 6"/>
          <p:cNvSpPr/>
          <p:nvPr/>
        </p:nvSpPr>
        <p:spPr>
          <a:xfrm>
            <a:off x="737753" y="2097633"/>
            <a:ext cx="8289987" cy="80072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1878209" y="2782600"/>
            <a:ext cx="5203236" cy="311898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1311" y="0"/>
            <a:ext cx="20093305" cy="2004695"/>
            <a:chOff x="11311" y="0"/>
            <a:chExt cx="20093305" cy="2004695"/>
          </a:xfrm>
        </p:grpSpPr>
        <p:sp>
          <p:nvSpPr>
            <p:cNvPr id="3" name="object 3"/>
            <p:cNvSpPr/>
            <p:nvPr/>
          </p:nvSpPr>
          <p:spPr>
            <a:xfrm>
              <a:off x="11311" y="0"/>
              <a:ext cx="20093305" cy="2004695"/>
            </a:xfrm>
            <a:custGeom>
              <a:avLst/>
              <a:gdLst/>
              <a:ahLst/>
              <a:cxnLst/>
              <a:rect l="l" t="t" r="r" b="b"/>
              <a:pathLst>
                <a:path w="20093305" h="2004695">
                  <a:moveTo>
                    <a:pt x="0" y="2004628"/>
                  </a:moveTo>
                  <a:lnTo>
                    <a:pt x="20092787" y="2004628"/>
                  </a:lnTo>
                  <a:lnTo>
                    <a:pt x="20092787" y="0"/>
                  </a:lnTo>
                  <a:lnTo>
                    <a:pt x="0" y="0"/>
                  </a:lnTo>
                  <a:lnTo>
                    <a:pt x="0" y="2004628"/>
                  </a:lnTo>
                  <a:close/>
                </a:path>
              </a:pathLst>
            </a:custGeom>
            <a:solidFill>
              <a:srgbClr val="31ADB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5147199" y="70381"/>
              <a:ext cx="1934246" cy="1934246"/>
            </a:xfrm>
            <a:prstGeom prst="rect">
              <a:avLst/>
            </a:prstGeom>
            <a:blipFill>
              <a:blip r:embed="rId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067956" y="413152"/>
            <a:ext cx="7433309" cy="1130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250" dirty="0"/>
              <a:t>5. </a:t>
            </a:r>
            <a:r>
              <a:rPr sz="7250" spc="-40" dirty="0"/>
              <a:t>Operator</a:t>
            </a:r>
            <a:r>
              <a:rPr sz="7250" spc="-55" dirty="0"/>
              <a:t> </a:t>
            </a:r>
            <a:r>
              <a:rPr sz="7250" dirty="0"/>
              <a:t>Bitwise</a:t>
            </a:r>
            <a:endParaRPr sz="7250"/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1005718" y="4251718"/>
          <a:ext cx="18093055" cy="48367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312910"/>
                <a:gridCol w="8779510"/>
              </a:tblGrid>
              <a:tr h="536243">
                <a:tc>
                  <a:txBody>
                    <a:bodyPr/>
                    <a:lstStyle/>
                    <a:p>
                      <a:pPr marR="259080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2950" b="1" spc="10" dirty="0">
                          <a:latin typeface="Carlito"/>
                          <a:cs typeface="Carlito"/>
                        </a:rPr>
                        <a:t>Nama</a:t>
                      </a:r>
                      <a:endParaRPr sz="2950">
                        <a:latin typeface="Carlito"/>
                        <a:cs typeface="Carlito"/>
                      </a:endParaRPr>
                    </a:p>
                  </a:txBody>
                  <a:tcPr marL="0" marR="0" marT="20955" marB="0">
                    <a:lnT w="12700">
                      <a:solidFill>
                        <a:srgbClr val="4AACC5"/>
                      </a:solidFill>
                      <a:prstDash val="solid"/>
                    </a:lnT>
                    <a:lnB w="12700">
                      <a:solidFill>
                        <a:srgbClr val="4AACC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58445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2950" b="1" spc="5" dirty="0">
                          <a:latin typeface="Carlito"/>
                          <a:cs typeface="Carlito"/>
                        </a:rPr>
                        <a:t>Simbol di</a:t>
                      </a:r>
                      <a:r>
                        <a:rPr sz="2950" b="1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2950" b="1" spc="-15" dirty="0">
                          <a:latin typeface="Carlito"/>
                          <a:cs typeface="Carlito"/>
                        </a:rPr>
                        <a:t>Java</a:t>
                      </a:r>
                      <a:endParaRPr sz="2950">
                        <a:latin typeface="Carlito"/>
                        <a:cs typeface="Carlito"/>
                      </a:endParaRPr>
                    </a:p>
                  </a:txBody>
                  <a:tcPr marL="0" marR="0" marT="20955" marB="0">
                    <a:lnT w="12700">
                      <a:solidFill>
                        <a:srgbClr val="4AACC5"/>
                      </a:solidFill>
                      <a:prstDash val="solid"/>
                    </a:lnT>
                    <a:lnB w="12700">
                      <a:solidFill>
                        <a:srgbClr val="4AACC5"/>
                      </a:solidFill>
                      <a:prstDash val="solid"/>
                    </a:lnB>
                  </a:tcPr>
                </a:tc>
              </a:tr>
              <a:tr h="536243">
                <a:tc>
                  <a:txBody>
                    <a:bodyPr/>
                    <a:lstStyle/>
                    <a:p>
                      <a:pPr marR="259080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2950" spc="10" dirty="0">
                          <a:latin typeface="Carlito"/>
                          <a:cs typeface="Carlito"/>
                        </a:rPr>
                        <a:t>AND</a:t>
                      </a:r>
                      <a:endParaRPr sz="2950">
                        <a:latin typeface="Carlito"/>
                        <a:cs typeface="Carlito"/>
                      </a:endParaRPr>
                    </a:p>
                  </a:txBody>
                  <a:tcPr marL="0" marR="0" marT="20955" marB="0">
                    <a:lnT w="12700">
                      <a:solidFill>
                        <a:srgbClr val="4AACC5"/>
                      </a:solidFill>
                      <a:prstDash val="solid"/>
                    </a:lnT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marR="257810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2950" dirty="0">
                          <a:latin typeface="Carlito"/>
                          <a:cs typeface="Carlito"/>
                        </a:rPr>
                        <a:t>&amp;</a:t>
                      </a:r>
                      <a:endParaRPr sz="2950">
                        <a:latin typeface="Carlito"/>
                        <a:cs typeface="Carlito"/>
                      </a:endParaRPr>
                    </a:p>
                  </a:txBody>
                  <a:tcPr marL="0" marR="0" marT="20955" marB="0">
                    <a:lnT w="12700">
                      <a:solidFill>
                        <a:srgbClr val="4AACC5"/>
                      </a:solidFill>
                      <a:prstDash val="solid"/>
                    </a:lnT>
                    <a:solidFill>
                      <a:srgbClr val="DAEEF3"/>
                    </a:solidFill>
                  </a:tcPr>
                </a:tc>
              </a:tr>
              <a:tr h="536243">
                <a:tc>
                  <a:txBody>
                    <a:bodyPr/>
                    <a:lstStyle/>
                    <a:p>
                      <a:pPr marR="259080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2950" spc="10" dirty="0">
                          <a:latin typeface="Carlito"/>
                          <a:cs typeface="Carlito"/>
                        </a:rPr>
                        <a:t>OR</a:t>
                      </a:r>
                      <a:endParaRPr sz="2950">
                        <a:latin typeface="Carlito"/>
                        <a:cs typeface="Carlito"/>
                      </a:endParaRPr>
                    </a:p>
                  </a:txBody>
                  <a:tcPr marL="0" marR="0" marT="20955" marB="0"/>
                </a:tc>
                <a:tc>
                  <a:txBody>
                    <a:bodyPr/>
                    <a:lstStyle/>
                    <a:p>
                      <a:pPr marR="257810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2950" dirty="0">
                          <a:latin typeface="Carlito"/>
                          <a:cs typeface="Carlito"/>
                        </a:rPr>
                        <a:t>|</a:t>
                      </a:r>
                      <a:endParaRPr sz="2950">
                        <a:latin typeface="Carlito"/>
                        <a:cs typeface="Carlito"/>
                      </a:endParaRPr>
                    </a:p>
                  </a:txBody>
                  <a:tcPr marL="0" marR="0" marT="20955" marB="0"/>
                </a:tc>
              </a:tr>
              <a:tr h="536243">
                <a:tc>
                  <a:txBody>
                    <a:bodyPr/>
                    <a:lstStyle/>
                    <a:p>
                      <a:pPr marR="260350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2950" spc="-20" dirty="0">
                          <a:latin typeface="Carlito"/>
                          <a:cs typeface="Carlito"/>
                        </a:rPr>
                        <a:t>XOR</a:t>
                      </a:r>
                      <a:endParaRPr sz="2950">
                        <a:latin typeface="Carlito"/>
                        <a:cs typeface="Carlito"/>
                      </a:endParaRPr>
                    </a:p>
                  </a:txBody>
                  <a:tcPr marL="0" marR="0" marT="20955" marB="0"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marR="256540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2950" dirty="0">
                          <a:latin typeface="Carlito"/>
                          <a:cs typeface="Carlito"/>
                        </a:rPr>
                        <a:t>^</a:t>
                      </a:r>
                      <a:endParaRPr sz="2950">
                        <a:latin typeface="Carlito"/>
                        <a:cs typeface="Carlito"/>
                      </a:endParaRPr>
                    </a:p>
                  </a:txBody>
                  <a:tcPr marL="0" marR="0" marT="20955" marB="0">
                    <a:solidFill>
                      <a:srgbClr val="DAEEF3"/>
                    </a:solidFill>
                  </a:tcPr>
                </a:tc>
              </a:tr>
              <a:tr h="536243">
                <a:tc>
                  <a:txBody>
                    <a:bodyPr/>
                    <a:lstStyle/>
                    <a:p>
                      <a:pPr marR="260350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2950" spc="-10" dirty="0">
                          <a:latin typeface="Carlito"/>
                          <a:cs typeface="Carlito"/>
                        </a:rPr>
                        <a:t>Negasi/kebalikan</a:t>
                      </a:r>
                      <a:endParaRPr sz="2950">
                        <a:latin typeface="Carlito"/>
                        <a:cs typeface="Carlito"/>
                      </a:endParaRPr>
                    </a:p>
                  </a:txBody>
                  <a:tcPr marL="0" marR="0" marT="20955" marB="0"/>
                </a:tc>
                <a:tc>
                  <a:txBody>
                    <a:bodyPr/>
                    <a:lstStyle/>
                    <a:p>
                      <a:pPr marR="256540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2950" dirty="0">
                          <a:latin typeface="Carlito"/>
                          <a:cs typeface="Carlito"/>
                        </a:rPr>
                        <a:t>~</a:t>
                      </a:r>
                      <a:endParaRPr sz="2950">
                        <a:latin typeface="Carlito"/>
                        <a:cs typeface="Carlito"/>
                      </a:endParaRPr>
                    </a:p>
                  </a:txBody>
                  <a:tcPr marL="0" marR="0" marT="20955" marB="0"/>
                </a:tc>
              </a:tr>
              <a:tr h="536243">
                <a:tc>
                  <a:txBody>
                    <a:bodyPr/>
                    <a:lstStyle/>
                    <a:p>
                      <a:pPr marR="258445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2950" spc="-5" dirty="0">
                          <a:latin typeface="Carlito"/>
                          <a:cs typeface="Carlito"/>
                        </a:rPr>
                        <a:t>Left </a:t>
                      </a:r>
                      <a:r>
                        <a:rPr sz="2950" spc="5" dirty="0">
                          <a:latin typeface="Carlito"/>
                          <a:cs typeface="Carlito"/>
                        </a:rPr>
                        <a:t>Shift</a:t>
                      </a:r>
                      <a:endParaRPr sz="2950">
                        <a:latin typeface="Carlito"/>
                        <a:cs typeface="Carlito"/>
                      </a:endParaRPr>
                    </a:p>
                  </a:txBody>
                  <a:tcPr marL="0" marR="0" marT="20955" marB="0"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marR="258445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2950" dirty="0">
                          <a:latin typeface="Carlito"/>
                          <a:cs typeface="Carlito"/>
                        </a:rPr>
                        <a:t>&lt;&lt;</a:t>
                      </a:r>
                      <a:endParaRPr sz="2950">
                        <a:latin typeface="Carlito"/>
                        <a:cs typeface="Carlito"/>
                      </a:endParaRPr>
                    </a:p>
                  </a:txBody>
                  <a:tcPr marL="0" marR="0" marT="20955" marB="0">
                    <a:solidFill>
                      <a:srgbClr val="DAEEF3"/>
                    </a:solidFill>
                  </a:tcPr>
                </a:tc>
              </a:tr>
              <a:tr h="536243">
                <a:tc>
                  <a:txBody>
                    <a:bodyPr/>
                    <a:lstStyle/>
                    <a:p>
                      <a:pPr marR="259715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2950" dirty="0">
                          <a:latin typeface="Carlito"/>
                          <a:cs typeface="Carlito"/>
                        </a:rPr>
                        <a:t>Right</a:t>
                      </a:r>
                      <a:r>
                        <a:rPr sz="2950" spc="-15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2950" spc="5" dirty="0">
                          <a:latin typeface="Carlito"/>
                          <a:cs typeface="Carlito"/>
                        </a:rPr>
                        <a:t>Shift</a:t>
                      </a:r>
                      <a:endParaRPr sz="2950">
                        <a:latin typeface="Carlito"/>
                        <a:cs typeface="Carlito"/>
                      </a:endParaRPr>
                    </a:p>
                  </a:txBody>
                  <a:tcPr marL="0" marR="0" marT="20955" marB="0"/>
                </a:tc>
                <a:tc>
                  <a:txBody>
                    <a:bodyPr/>
                    <a:lstStyle/>
                    <a:p>
                      <a:pPr marR="258445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2950" dirty="0">
                          <a:latin typeface="Carlito"/>
                          <a:cs typeface="Carlito"/>
                        </a:rPr>
                        <a:t>&gt;&gt;</a:t>
                      </a:r>
                      <a:endParaRPr sz="2950">
                        <a:latin typeface="Carlito"/>
                        <a:cs typeface="Carlito"/>
                      </a:endParaRPr>
                    </a:p>
                  </a:txBody>
                  <a:tcPr marL="0" marR="0" marT="20955" marB="0"/>
                </a:tc>
              </a:tr>
              <a:tr h="536243">
                <a:tc>
                  <a:txBody>
                    <a:bodyPr/>
                    <a:lstStyle/>
                    <a:p>
                      <a:pPr marR="259080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2950" spc="-5" dirty="0">
                          <a:latin typeface="Carlito"/>
                          <a:cs typeface="Carlito"/>
                        </a:rPr>
                        <a:t>Left </a:t>
                      </a:r>
                      <a:r>
                        <a:rPr sz="2950" spc="5" dirty="0">
                          <a:latin typeface="Carlito"/>
                          <a:cs typeface="Carlito"/>
                        </a:rPr>
                        <a:t>Shift</a:t>
                      </a:r>
                      <a:r>
                        <a:rPr sz="2950" spc="-15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2950" dirty="0">
                          <a:latin typeface="Carlito"/>
                          <a:cs typeface="Carlito"/>
                        </a:rPr>
                        <a:t>(unsigned)</a:t>
                      </a:r>
                      <a:endParaRPr sz="2950">
                        <a:latin typeface="Carlito"/>
                        <a:cs typeface="Carlito"/>
                      </a:endParaRPr>
                    </a:p>
                  </a:txBody>
                  <a:tcPr marL="0" marR="0" marT="20955" marB="0"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marR="257175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2950" dirty="0">
                          <a:latin typeface="Carlito"/>
                          <a:cs typeface="Carlito"/>
                        </a:rPr>
                        <a:t>&lt;&lt;&lt;</a:t>
                      </a:r>
                      <a:endParaRPr sz="2950">
                        <a:latin typeface="Carlito"/>
                        <a:cs typeface="Carlito"/>
                      </a:endParaRPr>
                    </a:p>
                  </a:txBody>
                  <a:tcPr marL="0" marR="0" marT="20955" marB="0">
                    <a:solidFill>
                      <a:srgbClr val="DAEEF3"/>
                    </a:solidFill>
                  </a:tcPr>
                </a:tc>
              </a:tr>
              <a:tr h="536243">
                <a:tc>
                  <a:txBody>
                    <a:bodyPr/>
                    <a:lstStyle/>
                    <a:p>
                      <a:pPr marR="260985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2950" dirty="0">
                          <a:latin typeface="Carlito"/>
                          <a:cs typeface="Carlito"/>
                        </a:rPr>
                        <a:t>Right </a:t>
                      </a:r>
                      <a:r>
                        <a:rPr sz="2950" spc="5" dirty="0">
                          <a:latin typeface="Carlito"/>
                          <a:cs typeface="Carlito"/>
                        </a:rPr>
                        <a:t>Shift</a:t>
                      </a:r>
                      <a:r>
                        <a:rPr sz="2950" spc="-35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2950" dirty="0">
                          <a:latin typeface="Carlito"/>
                          <a:cs typeface="Carlito"/>
                        </a:rPr>
                        <a:t>(unsigned)</a:t>
                      </a:r>
                      <a:endParaRPr sz="2950">
                        <a:latin typeface="Carlito"/>
                        <a:cs typeface="Carlito"/>
                      </a:endParaRPr>
                    </a:p>
                  </a:txBody>
                  <a:tcPr marL="0" marR="0" marT="20955" marB="0">
                    <a:lnB w="12700">
                      <a:solidFill>
                        <a:srgbClr val="4AACC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57175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2950" dirty="0">
                          <a:latin typeface="Carlito"/>
                          <a:cs typeface="Carlito"/>
                        </a:rPr>
                        <a:t>&gt;&gt;&gt;</a:t>
                      </a:r>
                      <a:endParaRPr sz="2950">
                        <a:latin typeface="Carlito"/>
                        <a:cs typeface="Carlito"/>
                      </a:endParaRPr>
                    </a:p>
                  </a:txBody>
                  <a:tcPr marL="0" marR="0" marT="20955" marB="0">
                    <a:lnB w="12700">
                      <a:solidFill>
                        <a:srgbClr val="4AACC5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7" name="object 7"/>
          <p:cNvSpPr txBox="1"/>
          <p:nvPr/>
        </p:nvSpPr>
        <p:spPr>
          <a:xfrm>
            <a:off x="1067956" y="2245597"/>
            <a:ext cx="16774160" cy="13830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4450" dirty="0">
                <a:latin typeface="Arial" panose="020B0704020202090204"/>
                <a:cs typeface="Arial" panose="020B0704020202090204"/>
              </a:rPr>
              <a:t>Operator bitwise merupkan operator yang digunakan untuk</a:t>
            </a:r>
            <a:r>
              <a:rPr sz="4450" spc="-85" dirty="0">
                <a:latin typeface="Arial" panose="020B0704020202090204"/>
                <a:cs typeface="Arial" panose="020B0704020202090204"/>
              </a:rPr>
              <a:t> </a:t>
            </a:r>
            <a:r>
              <a:rPr sz="4450" dirty="0">
                <a:latin typeface="Arial" panose="020B0704020202090204"/>
                <a:cs typeface="Arial" panose="020B0704020202090204"/>
              </a:rPr>
              <a:t>operasi  berdasarkan bit</a:t>
            </a:r>
            <a:r>
              <a:rPr sz="4450" spc="-15" dirty="0">
                <a:latin typeface="Arial" panose="020B0704020202090204"/>
                <a:cs typeface="Arial" panose="020B0704020202090204"/>
              </a:rPr>
              <a:t> </a:t>
            </a:r>
            <a:r>
              <a:rPr sz="4450" spc="-5" dirty="0">
                <a:latin typeface="Arial" panose="020B0704020202090204"/>
                <a:cs typeface="Arial" panose="020B0704020202090204"/>
              </a:rPr>
              <a:t>(biner).</a:t>
            </a:r>
            <a:endParaRPr sz="4450">
              <a:latin typeface="Arial" panose="020B0704020202090204"/>
              <a:cs typeface="Arial" panose="020B0704020202090204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1311" y="0"/>
            <a:ext cx="20093305" cy="2004695"/>
            <a:chOff x="11311" y="0"/>
            <a:chExt cx="20093305" cy="2004695"/>
          </a:xfrm>
        </p:grpSpPr>
        <p:sp>
          <p:nvSpPr>
            <p:cNvPr id="3" name="object 3"/>
            <p:cNvSpPr/>
            <p:nvPr/>
          </p:nvSpPr>
          <p:spPr>
            <a:xfrm>
              <a:off x="11311" y="0"/>
              <a:ext cx="20093305" cy="2004695"/>
            </a:xfrm>
            <a:custGeom>
              <a:avLst/>
              <a:gdLst/>
              <a:ahLst/>
              <a:cxnLst/>
              <a:rect l="l" t="t" r="r" b="b"/>
              <a:pathLst>
                <a:path w="20093305" h="2004695">
                  <a:moveTo>
                    <a:pt x="0" y="2004628"/>
                  </a:moveTo>
                  <a:lnTo>
                    <a:pt x="20092787" y="2004628"/>
                  </a:lnTo>
                  <a:lnTo>
                    <a:pt x="20092787" y="0"/>
                  </a:lnTo>
                  <a:lnTo>
                    <a:pt x="0" y="0"/>
                  </a:lnTo>
                  <a:lnTo>
                    <a:pt x="0" y="2004628"/>
                  </a:lnTo>
                  <a:close/>
                </a:path>
              </a:pathLst>
            </a:custGeom>
            <a:solidFill>
              <a:srgbClr val="31ADB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5147199" y="70381"/>
              <a:ext cx="1934246" cy="1934246"/>
            </a:xfrm>
            <a:prstGeom prst="rect">
              <a:avLst/>
            </a:prstGeom>
            <a:blipFill>
              <a:blip r:embed="rId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920866" y="318053"/>
            <a:ext cx="12300585" cy="1130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250" spc="-10" dirty="0">
                <a:solidFill>
                  <a:srgbClr val="FF0000"/>
                </a:solidFill>
              </a:rPr>
              <a:t>LETS </a:t>
            </a:r>
            <a:r>
              <a:rPr sz="7250" spc="-15" dirty="0">
                <a:solidFill>
                  <a:srgbClr val="FF0000"/>
                </a:solidFill>
              </a:rPr>
              <a:t>CODE </a:t>
            </a:r>
            <a:r>
              <a:rPr sz="7250" dirty="0"/>
              <a:t>: </a:t>
            </a:r>
            <a:r>
              <a:rPr sz="7250" spc="-100" dirty="0"/>
              <a:t>OPERATOR</a:t>
            </a:r>
            <a:r>
              <a:rPr sz="7250" spc="-5" dirty="0"/>
              <a:t> </a:t>
            </a:r>
            <a:r>
              <a:rPr sz="7250" dirty="0"/>
              <a:t>BITWISE</a:t>
            </a:r>
            <a:endParaRPr sz="7250"/>
          </a:p>
        </p:txBody>
      </p:sp>
      <p:sp>
        <p:nvSpPr>
          <p:cNvPr id="6" name="object 6"/>
          <p:cNvSpPr/>
          <p:nvPr/>
        </p:nvSpPr>
        <p:spPr>
          <a:xfrm>
            <a:off x="987860" y="2054900"/>
            <a:ext cx="7833761" cy="92564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1623075" y="2949757"/>
            <a:ext cx="5274875" cy="45689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1311" y="0"/>
            <a:ext cx="20093305" cy="2004695"/>
            <a:chOff x="11311" y="0"/>
            <a:chExt cx="20093305" cy="2004695"/>
          </a:xfrm>
        </p:grpSpPr>
        <p:sp>
          <p:nvSpPr>
            <p:cNvPr id="3" name="object 3"/>
            <p:cNvSpPr/>
            <p:nvPr/>
          </p:nvSpPr>
          <p:spPr>
            <a:xfrm>
              <a:off x="11303" y="1"/>
              <a:ext cx="20093305" cy="2004695"/>
            </a:xfrm>
            <a:custGeom>
              <a:avLst/>
              <a:gdLst/>
              <a:ahLst/>
              <a:cxnLst/>
              <a:rect l="l" t="t" r="r" b="b"/>
              <a:pathLst>
                <a:path w="20093305" h="2004695">
                  <a:moveTo>
                    <a:pt x="20092785" y="0"/>
                  </a:moveTo>
                  <a:lnTo>
                    <a:pt x="0" y="0"/>
                  </a:lnTo>
                  <a:lnTo>
                    <a:pt x="0" y="1959381"/>
                  </a:lnTo>
                  <a:lnTo>
                    <a:pt x="0" y="2004631"/>
                  </a:lnTo>
                  <a:lnTo>
                    <a:pt x="20092785" y="2004631"/>
                  </a:lnTo>
                  <a:lnTo>
                    <a:pt x="20092785" y="1959381"/>
                  </a:lnTo>
                  <a:lnTo>
                    <a:pt x="20092785" y="0"/>
                  </a:lnTo>
                  <a:close/>
                </a:path>
              </a:pathLst>
            </a:custGeom>
            <a:solidFill>
              <a:srgbClr val="31ADB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5147199" y="70381"/>
              <a:ext cx="1934246" cy="1934246"/>
            </a:xfrm>
            <a:prstGeom prst="rect">
              <a:avLst/>
            </a:prstGeom>
            <a:blipFill>
              <a:blip r:embed="rId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073926" y="216837"/>
            <a:ext cx="7509509" cy="11315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250" dirty="0"/>
              <a:t>6. </a:t>
            </a:r>
            <a:r>
              <a:rPr sz="7250" spc="-40" dirty="0"/>
              <a:t>Operator</a:t>
            </a:r>
            <a:r>
              <a:rPr sz="7250" spc="-30" dirty="0"/>
              <a:t> </a:t>
            </a:r>
            <a:r>
              <a:rPr sz="7250" spc="-90" dirty="0"/>
              <a:t>Ternary</a:t>
            </a:r>
            <a:endParaRPr sz="7250"/>
          </a:p>
        </p:txBody>
      </p:sp>
      <p:sp>
        <p:nvSpPr>
          <p:cNvPr id="6" name="object 6"/>
          <p:cNvSpPr/>
          <p:nvPr/>
        </p:nvSpPr>
        <p:spPr>
          <a:xfrm>
            <a:off x="1071899" y="5045256"/>
            <a:ext cx="11406135" cy="91438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011740" y="1959382"/>
            <a:ext cx="18749645" cy="2512695"/>
          </a:xfrm>
          <a:custGeom>
            <a:avLst/>
            <a:gdLst/>
            <a:ahLst/>
            <a:cxnLst/>
            <a:rect l="l" t="t" r="r" b="b"/>
            <a:pathLst>
              <a:path w="18749645" h="2512695">
                <a:moveTo>
                  <a:pt x="18749247" y="0"/>
                </a:moveTo>
                <a:lnTo>
                  <a:pt x="0" y="0"/>
                </a:lnTo>
                <a:lnTo>
                  <a:pt x="0" y="2512384"/>
                </a:lnTo>
                <a:lnTo>
                  <a:pt x="18749247" y="2512384"/>
                </a:lnTo>
                <a:lnTo>
                  <a:pt x="1874924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1073926" y="1963754"/>
            <a:ext cx="18377535" cy="24390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3950" b="1" spc="-5" dirty="0">
                <a:latin typeface="Carlito"/>
                <a:cs typeface="Carlito"/>
              </a:rPr>
              <a:t>Jika </a:t>
            </a:r>
            <a:r>
              <a:rPr sz="3950" b="1" dirty="0">
                <a:latin typeface="Carlito"/>
                <a:cs typeface="Carlito"/>
              </a:rPr>
              <a:t>Operator-operator sebelumnya hanya dua bagian saja, yaitu: bagian kiri dan kanan.  Atau biasa disebut operator</a:t>
            </a:r>
            <a:r>
              <a:rPr sz="3950" b="1" spc="-10" dirty="0">
                <a:latin typeface="Carlito"/>
                <a:cs typeface="Carlito"/>
              </a:rPr>
              <a:t> </a:t>
            </a:r>
            <a:r>
              <a:rPr sz="3950" b="1" spc="-5" dirty="0">
                <a:latin typeface="Carlito"/>
                <a:cs typeface="Carlito"/>
              </a:rPr>
              <a:t>binary.</a:t>
            </a:r>
            <a:endParaRPr sz="3950">
              <a:latin typeface="Carlito"/>
              <a:cs typeface="Carlito"/>
            </a:endParaRPr>
          </a:p>
          <a:p>
            <a:pPr marL="12700" marR="1809750">
              <a:lnSpc>
                <a:spcPct val="100000"/>
              </a:lnSpc>
            </a:pPr>
            <a:r>
              <a:rPr sz="3950" b="1" dirty="0">
                <a:latin typeface="Carlito"/>
                <a:cs typeface="Carlito"/>
              </a:rPr>
              <a:t>Sedangkan </a:t>
            </a:r>
            <a:r>
              <a:rPr sz="3950" b="1" spc="-5" dirty="0">
                <a:latin typeface="Carlito"/>
                <a:cs typeface="Carlito"/>
              </a:rPr>
              <a:t>Operator </a:t>
            </a:r>
            <a:r>
              <a:rPr sz="3950" b="1" dirty="0">
                <a:latin typeface="Carlito"/>
                <a:cs typeface="Carlito"/>
              </a:rPr>
              <a:t>ternary merupakan operator yang teridiri dari </a:t>
            </a:r>
            <a:r>
              <a:rPr sz="3950" b="1" dirty="0">
                <a:solidFill>
                  <a:srgbClr val="FF0000"/>
                </a:solidFill>
                <a:latin typeface="Carlito"/>
                <a:cs typeface="Carlito"/>
              </a:rPr>
              <a:t>tiga bagian.  </a:t>
            </a:r>
            <a:r>
              <a:rPr sz="3950" b="1" dirty="0">
                <a:latin typeface="Carlito"/>
                <a:cs typeface="Carlito"/>
              </a:rPr>
              <a:t>Operator trinary terdiri dari </a:t>
            </a:r>
            <a:r>
              <a:rPr sz="3950" b="1" dirty="0">
                <a:solidFill>
                  <a:srgbClr val="006FC0"/>
                </a:solidFill>
                <a:latin typeface="Carlito"/>
                <a:cs typeface="Carlito"/>
              </a:rPr>
              <a:t>bagian kiri, tengah, dan kanan</a:t>
            </a:r>
            <a:endParaRPr sz="3950">
              <a:latin typeface="Carlito"/>
              <a:cs typeface="Carlito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981496" y="6488682"/>
            <a:ext cx="11757179" cy="94268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6956500" y="8120002"/>
            <a:ext cx="5946331" cy="230940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1311" y="0"/>
            <a:ext cx="20093305" cy="2004695"/>
            <a:chOff x="11311" y="0"/>
            <a:chExt cx="20093305" cy="2004695"/>
          </a:xfrm>
        </p:grpSpPr>
        <p:sp>
          <p:nvSpPr>
            <p:cNvPr id="3" name="object 3"/>
            <p:cNvSpPr/>
            <p:nvPr/>
          </p:nvSpPr>
          <p:spPr>
            <a:xfrm>
              <a:off x="11311" y="0"/>
              <a:ext cx="20093305" cy="2004695"/>
            </a:xfrm>
            <a:custGeom>
              <a:avLst/>
              <a:gdLst/>
              <a:ahLst/>
              <a:cxnLst/>
              <a:rect l="l" t="t" r="r" b="b"/>
              <a:pathLst>
                <a:path w="20093305" h="2004695">
                  <a:moveTo>
                    <a:pt x="0" y="2004628"/>
                  </a:moveTo>
                  <a:lnTo>
                    <a:pt x="20092787" y="2004628"/>
                  </a:lnTo>
                  <a:lnTo>
                    <a:pt x="20092787" y="0"/>
                  </a:lnTo>
                  <a:lnTo>
                    <a:pt x="0" y="0"/>
                  </a:lnTo>
                  <a:lnTo>
                    <a:pt x="0" y="2004628"/>
                  </a:lnTo>
                  <a:close/>
                </a:path>
              </a:pathLst>
            </a:custGeom>
            <a:solidFill>
              <a:srgbClr val="31ADB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5147199" y="70381"/>
              <a:ext cx="1934246" cy="1934246"/>
            </a:xfrm>
            <a:prstGeom prst="rect">
              <a:avLst/>
            </a:prstGeom>
            <a:blipFill>
              <a:blip r:embed="rId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45536" y="388959"/>
            <a:ext cx="12685395" cy="1130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250" spc="-10" dirty="0">
                <a:solidFill>
                  <a:srgbClr val="FF0000"/>
                </a:solidFill>
              </a:rPr>
              <a:t>LETS </a:t>
            </a:r>
            <a:r>
              <a:rPr sz="7250" spc="-15" dirty="0">
                <a:solidFill>
                  <a:srgbClr val="FF0000"/>
                </a:solidFill>
              </a:rPr>
              <a:t>CODE </a:t>
            </a:r>
            <a:r>
              <a:rPr sz="7250" dirty="0">
                <a:solidFill>
                  <a:srgbClr val="000000"/>
                </a:solidFill>
              </a:rPr>
              <a:t>: </a:t>
            </a:r>
            <a:r>
              <a:rPr sz="7250" spc="-100" dirty="0">
                <a:solidFill>
                  <a:srgbClr val="000000"/>
                </a:solidFill>
              </a:rPr>
              <a:t>OPERATOR</a:t>
            </a:r>
            <a:r>
              <a:rPr sz="7250" spc="-5" dirty="0">
                <a:solidFill>
                  <a:srgbClr val="000000"/>
                </a:solidFill>
              </a:rPr>
              <a:t> </a:t>
            </a:r>
            <a:r>
              <a:rPr sz="7250" spc="-20" dirty="0">
                <a:solidFill>
                  <a:srgbClr val="000000"/>
                </a:solidFill>
              </a:rPr>
              <a:t>TERNARY</a:t>
            </a:r>
            <a:endParaRPr sz="7250"/>
          </a:p>
        </p:txBody>
      </p:sp>
      <p:grpSp>
        <p:nvGrpSpPr>
          <p:cNvPr id="6" name="object 6"/>
          <p:cNvGrpSpPr/>
          <p:nvPr/>
        </p:nvGrpSpPr>
        <p:grpSpPr>
          <a:xfrm>
            <a:off x="368248" y="2161731"/>
            <a:ext cx="19736435" cy="5474970"/>
            <a:chOff x="368248" y="2161731"/>
            <a:chExt cx="19736435" cy="5474970"/>
          </a:xfrm>
        </p:grpSpPr>
        <p:sp>
          <p:nvSpPr>
            <p:cNvPr id="7" name="object 7"/>
            <p:cNvSpPr/>
            <p:nvPr/>
          </p:nvSpPr>
          <p:spPr>
            <a:xfrm>
              <a:off x="368248" y="2161731"/>
              <a:ext cx="9683801" cy="547471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535496" y="3094291"/>
              <a:ext cx="10568603" cy="410100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0" y="0"/>
            <a:ext cx="20060285" cy="11287760"/>
          </a:xfrm>
          <a:custGeom>
            <a:avLst/>
            <a:gdLst/>
            <a:ahLst/>
            <a:cxnLst/>
            <a:rect l="l" t="t" r="r" b="b"/>
            <a:pathLst>
              <a:path w="20060285" h="11287760">
                <a:moveTo>
                  <a:pt x="0" y="11287503"/>
                </a:moveTo>
                <a:lnTo>
                  <a:pt x="20060110" y="11287503"/>
                </a:lnTo>
                <a:lnTo>
                  <a:pt x="20060110" y="0"/>
                </a:lnTo>
                <a:lnTo>
                  <a:pt x="0" y="0"/>
                </a:lnTo>
                <a:lnTo>
                  <a:pt x="0" y="11287503"/>
                </a:lnTo>
                <a:close/>
              </a:path>
            </a:pathLst>
          </a:custGeom>
          <a:solidFill>
            <a:srgbClr val="31ADB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336030" y="4050665"/>
            <a:ext cx="12970510" cy="28936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" algn="l">
              <a:lnSpc>
                <a:spcPct val="100000"/>
              </a:lnSpc>
              <a:spcBef>
                <a:spcPts val="100"/>
              </a:spcBef>
            </a:pPr>
            <a:r>
              <a:rPr sz="6600" spc="-145" dirty="0">
                <a:latin typeface="Arial" panose="020B0704020202090204"/>
                <a:cs typeface="Arial" panose="020B0704020202090204"/>
              </a:rPr>
              <a:t>Bab</a:t>
            </a:r>
            <a:r>
              <a:rPr sz="6600" spc="-50" dirty="0">
                <a:latin typeface="Arial" panose="020B0704020202090204"/>
                <a:cs typeface="Arial" panose="020B0704020202090204"/>
              </a:rPr>
              <a:t> </a:t>
            </a:r>
            <a:r>
              <a:rPr sz="6600" spc="290" dirty="0">
                <a:latin typeface="Arial" panose="020B0704020202090204"/>
                <a:cs typeface="Arial" panose="020B0704020202090204"/>
              </a:rPr>
              <a:t>5</a:t>
            </a:r>
            <a:endParaRPr sz="6600">
              <a:latin typeface="Arial" panose="020B0704020202090204"/>
              <a:cs typeface="Arial" panose="020B0704020202090204"/>
            </a:endParaRPr>
          </a:p>
          <a:p>
            <a:pPr algn="l">
              <a:lnSpc>
                <a:spcPct val="100000"/>
              </a:lnSpc>
              <a:spcBef>
                <a:spcPts val="385"/>
              </a:spcBef>
            </a:pPr>
            <a:r>
              <a:rPr sz="5900" spc="15" dirty="0"/>
              <a:t>6 </a:t>
            </a:r>
            <a:r>
              <a:rPr sz="5900" spc="10" dirty="0"/>
              <a:t>PERCABANGAN </a:t>
            </a:r>
            <a:r>
              <a:rPr sz="5900" spc="-5" dirty="0"/>
              <a:t>DALAM</a:t>
            </a:r>
            <a:r>
              <a:rPr sz="5900" spc="-60" dirty="0"/>
              <a:t> JAVASCRIPT</a:t>
            </a:r>
            <a:endParaRPr sz="5900"/>
          </a:p>
        </p:txBody>
      </p:sp>
      <p:sp>
        <p:nvSpPr>
          <p:cNvPr id="6" name="object 6"/>
          <p:cNvSpPr/>
          <p:nvPr/>
        </p:nvSpPr>
        <p:spPr>
          <a:xfrm>
            <a:off x="1715559" y="3454999"/>
            <a:ext cx="3212433" cy="3212433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44997" y="133615"/>
            <a:ext cx="13272135" cy="1031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600" b="1" dirty="0">
                <a:solidFill>
                  <a:srgbClr val="FFFFFF"/>
                </a:solidFill>
                <a:latin typeface="Carlito"/>
                <a:cs typeface="Carlito"/>
              </a:rPr>
              <a:t>6 </a:t>
            </a:r>
            <a:r>
              <a:rPr sz="6600" b="1" spc="-10" dirty="0">
                <a:solidFill>
                  <a:srgbClr val="FFFFFF"/>
                </a:solidFill>
                <a:latin typeface="Carlito"/>
                <a:cs typeface="Carlito"/>
              </a:rPr>
              <a:t>Bentuk </a:t>
            </a:r>
            <a:r>
              <a:rPr sz="6600" b="1" spc="-35" dirty="0">
                <a:solidFill>
                  <a:srgbClr val="FFFFFF"/>
                </a:solidFill>
                <a:latin typeface="Carlito"/>
                <a:cs typeface="Carlito"/>
              </a:rPr>
              <a:t>Percabangan </a:t>
            </a:r>
            <a:r>
              <a:rPr sz="6600" b="1" dirty="0">
                <a:solidFill>
                  <a:srgbClr val="FFFFFF"/>
                </a:solidFill>
                <a:latin typeface="Carlito"/>
                <a:cs typeface="Carlito"/>
              </a:rPr>
              <a:t>pada</a:t>
            </a:r>
            <a:r>
              <a:rPr sz="6600" b="1" spc="-10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6600" b="1" spc="-25" dirty="0">
                <a:solidFill>
                  <a:srgbClr val="FFFFFF"/>
                </a:solidFill>
                <a:latin typeface="Carlito"/>
                <a:cs typeface="Carlito"/>
              </a:rPr>
              <a:t>Javascript</a:t>
            </a:r>
            <a:endParaRPr sz="6600">
              <a:latin typeface="Carlito"/>
              <a:cs typeface="Carlit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39884" y="2533157"/>
            <a:ext cx="4456430" cy="7048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50" dirty="0">
                <a:latin typeface="Arial" panose="020B0704020202090204"/>
                <a:cs typeface="Arial" panose="020B0704020202090204"/>
              </a:rPr>
              <a:t>1. Percabangan</a:t>
            </a:r>
            <a:r>
              <a:rPr sz="4450" spc="-100" dirty="0">
                <a:latin typeface="Arial" panose="020B0704020202090204"/>
                <a:cs typeface="Arial" panose="020B0704020202090204"/>
              </a:rPr>
              <a:t> </a:t>
            </a:r>
            <a:r>
              <a:rPr sz="4450" dirty="0">
                <a:latin typeface="Arial" panose="020B0704020202090204"/>
                <a:cs typeface="Arial" panose="020B0704020202090204"/>
              </a:rPr>
              <a:t>if</a:t>
            </a:r>
            <a:endParaRPr sz="4450">
              <a:latin typeface="Arial" panose="020B0704020202090204"/>
              <a:cs typeface="Arial" panose="020B0704020202090204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29266" y="4336634"/>
            <a:ext cx="11529980" cy="1953751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2740062" y="3139996"/>
            <a:ext cx="6681893" cy="523960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1311" y="70381"/>
            <a:ext cx="20093305" cy="11170920"/>
            <a:chOff x="11311" y="70381"/>
            <a:chExt cx="20093305" cy="11170920"/>
          </a:xfrm>
        </p:grpSpPr>
        <p:sp>
          <p:nvSpPr>
            <p:cNvPr id="3" name="object 3"/>
            <p:cNvSpPr/>
            <p:nvPr/>
          </p:nvSpPr>
          <p:spPr>
            <a:xfrm>
              <a:off x="11311" y="2004627"/>
              <a:ext cx="20093305" cy="9236710"/>
            </a:xfrm>
            <a:custGeom>
              <a:avLst/>
              <a:gdLst/>
              <a:ahLst/>
              <a:cxnLst/>
              <a:rect l="l" t="t" r="r" b="b"/>
              <a:pathLst>
                <a:path w="20093305" h="9236710">
                  <a:moveTo>
                    <a:pt x="20092788" y="0"/>
                  </a:moveTo>
                  <a:lnTo>
                    <a:pt x="0" y="0"/>
                  </a:lnTo>
                  <a:lnTo>
                    <a:pt x="0" y="9236373"/>
                  </a:lnTo>
                  <a:lnTo>
                    <a:pt x="20092788" y="9236373"/>
                  </a:lnTo>
                  <a:lnTo>
                    <a:pt x="20092788" y="0"/>
                  </a:lnTo>
                  <a:close/>
                </a:path>
              </a:pathLst>
            </a:custGeom>
            <a:solidFill>
              <a:srgbClr val="31ADB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997087" y="2563913"/>
              <a:ext cx="11620561" cy="6990435"/>
            </a:xfrm>
            <a:prstGeom prst="rect">
              <a:avLst/>
            </a:prstGeom>
            <a:blipFill>
              <a:blip r:embed="rId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5147199" y="70381"/>
              <a:ext cx="1934246" cy="193424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654168" y="437241"/>
            <a:ext cx="11570335" cy="1130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250" spc="-10" dirty="0">
                <a:solidFill>
                  <a:srgbClr val="FF0000"/>
                </a:solidFill>
              </a:rPr>
              <a:t>LETS </a:t>
            </a:r>
            <a:r>
              <a:rPr sz="7250" spc="-15" dirty="0">
                <a:solidFill>
                  <a:srgbClr val="FF0000"/>
                </a:solidFill>
              </a:rPr>
              <a:t>CODE </a:t>
            </a:r>
            <a:r>
              <a:rPr sz="7250" dirty="0">
                <a:solidFill>
                  <a:srgbClr val="000000"/>
                </a:solidFill>
              </a:rPr>
              <a:t>: </a:t>
            </a:r>
            <a:r>
              <a:rPr sz="7250" spc="-15" dirty="0">
                <a:solidFill>
                  <a:srgbClr val="000000"/>
                </a:solidFill>
              </a:rPr>
              <a:t>PERCABANGAN</a:t>
            </a:r>
            <a:r>
              <a:rPr sz="7250" spc="40" dirty="0">
                <a:solidFill>
                  <a:srgbClr val="000000"/>
                </a:solidFill>
              </a:rPr>
              <a:t> </a:t>
            </a:r>
            <a:r>
              <a:rPr sz="7250" dirty="0">
                <a:solidFill>
                  <a:srgbClr val="000000"/>
                </a:solidFill>
              </a:rPr>
              <a:t>IF</a:t>
            </a:r>
            <a:endParaRPr sz="725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1311" y="0"/>
            <a:ext cx="20093305" cy="2004695"/>
            <a:chOff x="11311" y="0"/>
            <a:chExt cx="20093305" cy="2004695"/>
          </a:xfrm>
        </p:grpSpPr>
        <p:sp>
          <p:nvSpPr>
            <p:cNvPr id="3" name="object 3"/>
            <p:cNvSpPr/>
            <p:nvPr/>
          </p:nvSpPr>
          <p:spPr>
            <a:xfrm>
              <a:off x="11311" y="0"/>
              <a:ext cx="20093305" cy="2004695"/>
            </a:xfrm>
            <a:custGeom>
              <a:avLst/>
              <a:gdLst/>
              <a:ahLst/>
              <a:cxnLst/>
              <a:rect l="l" t="t" r="r" b="b"/>
              <a:pathLst>
                <a:path w="20093305" h="2004695">
                  <a:moveTo>
                    <a:pt x="0" y="2004628"/>
                  </a:moveTo>
                  <a:lnTo>
                    <a:pt x="20092787" y="2004628"/>
                  </a:lnTo>
                  <a:lnTo>
                    <a:pt x="20092787" y="0"/>
                  </a:lnTo>
                  <a:lnTo>
                    <a:pt x="0" y="0"/>
                  </a:lnTo>
                  <a:lnTo>
                    <a:pt x="0" y="2004628"/>
                  </a:lnTo>
                  <a:close/>
                </a:path>
              </a:pathLst>
            </a:custGeom>
            <a:solidFill>
              <a:srgbClr val="31ADB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5147199" y="70381"/>
              <a:ext cx="1934246" cy="1934246"/>
            </a:xfrm>
            <a:prstGeom prst="rect">
              <a:avLst/>
            </a:prstGeom>
            <a:blipFill>
              <a:blip r:embed="rId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670915" y="373353"/>
            <a:ext cx="12728575" cy="1031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600" spc="-10" dirty="0">
                <a:solidFill>
                  <a:srgbClr val="FF0000"/>
                </a:solidFill>
              </a:rPr>
              <a:t>LETS </a:t>
            </a:r>
            <a:r>
              <a:rPr sz="6600" spc="-15" dirty="0">
                <a:solidFill>
                  <a:srgbClr val="FF0000"/>
                </a:solidFill>
              </a:rPr>
              <a:t>CODE </a:t>
            </a:r>
            <a:r>
              <a:rPr sz="6600" dirty="0">
                <a:solidFill>
                  <a:srgbClr val="000000"/>
                </a:solidFill>
              </a:rPr>
              <a:t>: HASIL </a:t>
            </a:r>
            <a:r>
              <a:rPr sz="6600" spc="-15" dirty="0">
                <a:solidFill>
                  <a:srgbClr val="000000"/>
                </a:solidFill>
              </a:rPr>
              <a:t>PERCABANGAN</a:t>
            </a:r>
            <a:r>
              <a:rPr sz="6600" spc="-25" dirty="0">
                <a:solidFill>
                  <a:srgbClr val="000000"/>
                </a:solidFill>
              </a:rPr>
              <a:t> </a:t>
            </a:r>
            <a:r>
              <a:rPr sz="6600" dirty="0">
                <a:solidFill>
                  <a:srgbClr val="000000"/>
                </a:solidFill>
              </a:rPr>
              <a:t>IF</a:t>
            </a:r>
            <a:endParaRPr sz="6600"/>
          </a:p>
        </p:txBody>
      </p:sp>
      <p:sp>
        <p:nvSpPr>
          <p:cNvPr id="6" name="object 6"/>
          <p:cNvSpPr/>
          <p:nvPr/>
        </p:nvSpPr>
        <p:spPr>
          <a:xfrm>
            <a:off x="1789712" y="3879804"/>
            <a:ext cx="7024369" cy="283946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1651729" y="3042273"/>
            <a:ext cx="5957538" cy="31660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1307613" y="5655691"/>
            <a:ext cx="7791029" cy="206414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311" y="0"/>
            <a:ext cx="20093305" cy="2004695"/>
          </a:xfrm>
          <a:custGeom>
            <a:avLst/>
            <a:gdLst/>
            <a:ahLst/>
            <a:cxnLst/>
            <a:rect l="l" t="t" r="r" b="b"/>
            <a:pathLst>
              <a:path w="20093305" h="2004695">
                <a:moveTo>
                  <a:pt x="0" y="2004628"/>
                </a:moveTo>
                <a:lnTo>
                  <a:pt x="20092787" y="2004628"/>
                </a:lnTo>
                <a:lnTo>
                  <a:pt x="20092787" y="0"/>
                </a:lnTo>
                <a:lnTo>
                  <a:pt x="0" y="0"/>
                </a:lnTo>
                <a:lnTo>
                  <a:pt x="0" y="2004628"/>
                </a:lnTo>
                <a:close/>
              </a:path>
            </a:pathLst>
          </a:custGeom>
          <a:solidFill>
            <a:srgbClr val="31ADB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68070" y="523875"/>
            <a:ext cx="11062970" cy="10280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600" spc="-50" dirty="0"/>
              <a:t>Variabel </a:t>
            </a:r>
            <a:r>
              <a:rPr sz="6600" dirty="0"/>
              <a:t>dalam</a:t>
            </a:r>
            <a:r>
              <a:rPr sz="6600" spc="-20" dirty="0"/>
              <a:t> </a:t>
            </a:r>
            <a:r>
              <a:rPr sz="6600" spc="-25" dirty="0"/>
              <a:t>Javascript</a:t>
            </a:r>
            <a:endParaRPr sz="6600"/>
          </a:p>
        </p:txBody>
      </p:sp>
      <p:sp>
        <p:nvSpPr>
          <p:cNvPr id="4" name="object 4"/>
          <p:cNvSpPr/>
          <p:nvPr/>
        </p:nvSpPr>
        <p:spPr>
          <a:xfrm>
            <a:off x="17378589" y="70381"/>
            <a:ext cx="1934246" cy="1934246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067956" y="2622119"/>
            <a:ext cx="17219930" cy="42081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577850" marR="5080" indent="-565785">
              <a:lnSpc>
                <a:spcPct val="100000"/>
              </a:lnSpc>
              <a:spcBef>
                <a:spcPts val="90"/>
              </a:spcBef>
              <a:buFont typeface="Arial" panose="020B0704020202090204"/>
              <a:buChar char="•"/>
              <a:tabLst>
                <a:tab pos="577850" algn="l"/>
                <a:tab pos="578485" algn="l"/>
              </a:tabLst>
            </a:pPr>
            <a:r>
              <a:rPr sz="5250" b="1" spc="-30" dirty="0">
                <a:solidFill>
                  <a:srgbClr val="FF0000"/>
                </a:solidFill>
                <a:latin typeface="Carlito"/>
                <a:cs typeface="Carlito"/>
              </a:rPr>
              <a:t>Variabel </a:t>
            </a:r>
            <a:r>
              <a:rPr sz="5250" spc="10" dirty="0">
                <a:latin typeface="Carlito"/>
                <a:cs typeface="Carlito"/>
              </a:rPr>
              <a:t>adalah </a:t>
            </a:r>
            <a:r>
              <a:rPr sz="5250" spc="5" dirty="0">
                <a:latin typeface="Carlito"/>
                <a:cs typeface="Carlito"/>
              </a:rPr>
              <a:t>sebuah </a:t>
            </a:r>
            <a:r>
              <a:rPr sz="5250" spc="10" dirty="0">
                <a:latin typeface="Carlito"/>
                <a:cs typeface="Carlito"/>
              </a:rPr>
              <a:t>nama </a:t>
            </a:r>
            <a:r>
              <a:rPr sz="5250" spc="-10" dirty="0">
                <a:latin typeface="Carlito"/>
                <a:cs typeface="Carlito"/>
              </a:rPr>
              <a:t>yang </a:t>
            </a:r>
            <a:r>
              <a:rPr sz="5250" spc="-5" dirty="0">
                <a:latin typeface="Carlito"/>
                <a:cs typeface="Carlito"/>
              </a:rPr>
              <a:t>mewakili </a:t>
            </a:r>
            <a:r>
              <a:rPr sz="5250" spc="5" dirty="0">
                <a:latin typeface="Carlito"/>
                <a:cs typeface="Carlito"/>
              </a:rPr>
              <a:t>sebuah </a:t>
            </a:r>
            <a:r>
              <a:rPr sz="5250" dirty="0">
                <a:latin typeface="Carlito"/>
                <a:cs typeface="Carlito"/>
              </a:rPr>
              <a:t>nilai.  </a:t>
            </a:r>
            <a:r>
              <a:rPr sz="5250" spc="-30" dirty="0">
                <a:latin typeface="Carlito"/>
                <a:cs typeface="Carlito"/>
              </a:rPr>
              <a:t>Variabel </a:t>
            </a:r>
            <a:r>
              <a:rPr sz="5250" spc="5" dirty="0">
                <a:latin typeface="Carlito"/>
                <a:cs typeface="Carlito"/>
              </a:rPr>
              <a:t>bisa </a:t>
            </a:r>
            <a:r>
              <a:rPr sz="5250" dirty="0">
                <a:latin typeface="Carlito"/>
                <a:cs typeface="Carlito"/>
              </a:rPr>
              <a:t>diisi </a:t>
            </a:r>
            <a:r>
              <a:rPr sz="5250" spc="-10" dirty="0">
                <a:latin typeface="Carlito"/>
                <a:cs typeface="Carlito"/>
              </a:rPr>
              <a:t>dengan berbagai </a:t>
            </a:r>
            <a:r>
              <a:rPr sz="5250" b="1" spc="5" dirty="0">
                <a:solidFill>
                  <a:srgbClr val="FF0000"/>
                </a:solidFill>
                <a:latin typeface="Carlito"/>
                <a:cs typeface="Carlito"/>
              </a:rPr>
              <a:t>macam nilai </a:t>
            </a:r>
            <a:r>
              <a:rPr sz="5250" spc="5" dirty="0">
                <a:latin typeface="Carlito"/>
                <a:cs typeface="Carlito"/>
              </a:rPr>
              <a:t>seperti </a:t>
            </a:r>
            <a:r>
              <a:rPr sz="5250" spc="-5" dirty="0">
                <a:latin typeface="Carlito"/>
                <a:cs typeface="Carlito"/>
              </a:rPr>
              <a:t>string  </a:t>
            </a:r>
            <a:r>
              <a:rPr sz="5250" spc="-10" dirty="0">
                <a:latin typeface="Carlito"/>
                <a:cs typeface="Carlito"/>
              </a:rPr>
              <a:t>(teks), </a:t>
            </a:r>
            <a:r>
              <a:rPr sz="5250" spc="10" dirty="0">
                <a:latin typeface="Carlito"/>
                <a:cs typeface="Carlito"/>
              </a:rPr>
              <a:t>number </a:t>
            </a:r>
            <a:r>
              <a:rPr sz="5250" dirty="0">
                <a:latin typeface="Carlito"/>
                <a:cs typeface="Carlito"/>
              </a:rPr>
              <a:t>(angka), </a:t>
            </a:r>
            <a:r>
              <a:rPr sz="5250" spc="5" dirty="0">
                <a:latin typeface="Carlito"/>
                <a:cs typeface="Carlito"/>
              </a:rPr>
              <a:t>objek, </a:t>
            </a:r>
            <a:r>
              <a:rPr sz="5250" spc="-95" dirty="0">
                <a:latin typeface="Carlito"/>
                <a:cs typeface="Carlito"/>
              </a:rPr>
              <a:t>array, </a:t>
            </a:r>
            <a:r>
              <a:rPr sz="5250" spc="10" dirty="0">
                <a:latin typeface="Carlito"/>
                <a:cs typeface="Carlito"/>
              </a:rPr>
              <a:t>dan</a:t>
            </a:r>
            <a:r>
              <a:rPr sz="5250" spc="204" dirty="0">
                <a:latin typeface="Carlito"/>
                <a:cs typeface="Carlito"/>
              </a:rPr>
              <a:t> </a:t>
            </a:r>
            <a:r>
              <a:rPr sz="5250" spc="-20" dirty="0">
                <a:latin typeface="Carlito"/>
                <a:cs typeface="Carlito"/>
              </a:rPr>
              <a:t>sebagainya.</a:t>
            </a:r>
            <a:endParaRPr sz="5250">
              <a:latin typeface="Carlito"/>
              <a:cs typeface="Carlito"/>
            </a:endParaRPr>
          </a:p>
          <a:p>
            <a:pPr marL="577850" marR="2401570" indent="-565785">
              <a:lnSpc>
                <a:spcPct val="100000"/>
              </a:lnSpc>
              <a:spcBef>
                <a:spcPts val="1270"/>
              </a:spcBef>
              <a:buFont typeface="Arial" panose="020B0704020202090204"/>
              <a:buChar char="•"/>
              <a:tabLst>
                <a:tab pos="577850" algn="l"/>
                <a:tab pos="578485" algn="l"/>
              </a:tabLst>
            </a:pPr>
            <a:r>
              <a:rPr sz="5250" spc="-10" dirty="0">
                <a:latin typeface="Carlito"/>
                <a:cs typeface="Carlito"/>
              </a:rPr>
              <a:t>Kita </a:t>
            </a:r>
            <a:r>
              <a:rPr sz="5250" spc="5" dirty="0">
                <a:latin typeface="Carlito"/>
                <a:cs typeface="Carlito"/>
              </a:rPr>
              <a:t>bisa </a:t>
            </a:r>
            <a:r>
              <a:rPr sz="5250" spc="-20" dirty="0">
                <a:latin typeface="Carlito"/>
                <a:cs typeface="Carlito"/>
              </a:rPr>
              <a:t>ibaratkan, </a:t>
            </a:r>
            <a:r>
              <a:rPr sz="5250" b="1" dirty="0">
                <a:solidFill>
                  <a:srgbClr val="FF0000"/>
                </a:solidFill>
                <a:latin typeface="Carlito"/>
                <a:cs typeface="Carlito"/>
              </a:rPr>
              <a:t>variabel </a:t>
            </a:r>
            <a:r>
              <a:rPr sz="5250" spc="5" dirty="0">
                <a:latin typeface="Carlito"/>
                <a:cs typeface="Carlito"/>
              </a:rPr>
              <a:t>itu seperti </a:t>
            </a:r>
            <a:r>
              <a:rPr sz="5250" b="1" dirty="0">
                <a:solidFill>
                  <a:srgbClr val="FF0000"/>
                </a:solidFill>
                <a:latin typeface="Carlito"/>
                <a:cs typeface="Carlito"/>
              </a:rPr>
              <a:t>wadah </a:t>
            </a:r>
            <a:r>
              <a:rPr sz="5250" dirty="0">
                <a:latin typeface="Carlito"/>
                <a:cs typeface="Carlito"/>
              </a:rPr>
              <a:t>untuk  menyimpan</a:t>
            </a:r>
            <a:r>
              <a:rPr sz="5250" spc="15" dirty="0">
                <a:latin typeface="Carlito"/>
                <a:cs typeface="Carlito"/>
              </a:rPr>
              <a:t> </a:t>
            </a:r>
            <a:r>
              <a:rPr sz="5250" dirty="0">
                <a:latin typeface="Carlito"/>
                <a:cs typeface="Carlito"/>
              </a:rPr>
              <a:t>sesuatu.</a:t>
            </a:r>
            <a:endParaRPr sz="5250">
              <a:latin typeface="Carlito"/>
              <a:cs typeface="Carlito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68070" y="10421620"/>
            <a:ext cx="7475220" cy="5194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77850" indent="-565785">
              <a:lnSpc>
                <a:spcPct val="100000"/>
              </a:lnSpc>
              <a:spcBef>
                <a:spcPts val="95"/>
              </a:spcBef>
              <a:buFont typeface="Arial" panose="020B0704020202090204"/>
              <a:buChar char="•"/>
              <a:tabLst>
                <a:tab pos="577850" algn="l"/>
                <a:tab pos="578485" algn="l"/>
              </a:tabLst>
            </a:pPr>
            <a:r>
              <a:rPr sz="3300" spc="-10" dirty="0">
                <a:latin typeface="Carlito"/>
                <a:cs typeface="Carlito"/>
              </a:rPr>
              <a:t>Sumber </a:t>
            </a:r>
            <a:r>
              <a:rPr sz="3300" spc="-5" dirty="0">
                <a:latin typeface="Carlito"/>
                <a:cs typeface="Carlito"/>
              </a:rPr>
              <a:t>:</a:t>
            </a:r>
            <a:r>
              <a:rPr sz="3300" spc="-10" dirty="0">
                <a:latin typeface="Carlito"/>
                <a:cs typeface="Carlito"/>
              </a:rPr>
              <a:t> </a:t>
            </a:r>
            <a:r>
              <a:rPr sz="3300" spc="-20" dirty="0">
                <a:latin typeface="Carlito"/>
                <a:cs typeface="Carlito"/>
              </a:rPr>
              <a:t>petanikode.com</a:t>
            </a:r>
            <a:endParaRPr sz="3300">
              <a:latin typeface="Carlito"/>
              <a:cs typeface="Carlito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315093" y="6830819"/>
            <a:ext cx="8757524" cy="36824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67956" y="380475"/>
            <a:ext cx="13272135" cy="1031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600" b="1" dirty="0">
                <a:solidFill>
                  <a:srgbClr val="FFFFFF"/>
                </a:solidFill>
                <a:latin typeface="Carlito"/>
                <a:cs typeface="Carlito"/>
              </a:rPr>
              <a:t>6 </a:t>
            </a:r>
            <a:r>
              <a:rPr sz="6600" b="1" spc="-10" dirty="0">
                <a:solidFill>
                  <a:srgbClr val="FFFFFF"/>
                </a:solidFill>
                <a:latin typeface="Carlito"/>
                <a:cs typeface="Carlito"/>
              </a:rPr>
              <a:t>Bentuk </a:t>
            </a:r>
            <a:r>
              <a:rPr sz="6600" b="1" spc="-35" dirty="0">
                <a:solidFill>
                  <a:srgbClr val="FFFFFF"/>
                </a:solidFill>
                <a:latin typeface="Carlito"/>
                <a:cs typeface="Carlito"/>
              </a:rPr>
              <a:t>Percabangan </a:t>
            </a:r>
            <a:r>
              <a:rPr sz="6600" b="1" dirty="0">
                <a:solidFill>
                  <a:srgbClr val="FFFFFF"/>
                </a:solidFill>
                <a:latin typeface="Carlito"/>
                <a:cs typeface="Carlito"/>
              </a:rPr>
              <a:t>pada</a:t>
            </a:r>
            <a:r>
              <a:rPr sz="6600" b="1" spc="-10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6600" b="1" spc="-25" dirty="0">
                <a:solidFill>
                  <a:srgbClr val="FFFFFF"/>
                </a:solidFill>
                <a:latin typeface="Carlito"/>
                <a:cs typeface="Carlito"/>
              </a:rPr>
              <a:t>Javascript</a:t>
            </a:r>
            <a:endParaRPr sz="6600">
              <a:latin typeface="Carlito"/>
              <a:cs typeface="Carlit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39884" y="2533157"/>
            <a:ext cx="5965825" cy="7048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50" dirty="0">
                <a:latin typeface="Arial" panose="020B0704020202090204"/>
                <a:cs typeface="Arial" panose="020B0704020202090204"/>
              </a:rPr>
              <a:t>2. Percabangan if /</a:t>
            </a:r>
            <a:r>
              <a:rPr sz="4450" spc="-95" dirty="0">
                <a:latin typeface="Arial" panose="020B0704020202090204"/>
                <a:cs typeface="Arial" panose="020B0704020202090204"/>
              </a:rPr>
              <a:t> </a:t>
            </a:r>
            <a:r>
              <a:rPr sz="4450" dirty="0">
                <a:latin typeface="Arial" panose="020B0704020202090204"/>
                <a:cs typeface="Arial" panose="020B0704020202090204"/>
              </a:rPr>
              <a:t>else</a:t>
            </a:r>
            <a:endParaRPr sz="4450">
              <a:latin typeface="Arial" panose="020B0704020202090204"/>
              <a:cs typeface="Arial" panose="020B0704020202090204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12400" y="4168873"/>
            <a:ext cx="8695427" cy="2094221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0767567" y="3266022"/>
            <a:ext cx="6399171" cy="56555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1311" y="0"/>
            <a:ext cx="20093305" cy="2004695"/>
            <a:chOff x="11311" y="0"/>
            <a:chExt cx="20093305" cy="2004695"/>
          </a:xfrm>
        </p:grpSpPr>
        <p:sp>
          <p:nvSpPr>
            <p:cNvPr id="3" name="object 3"/>
            <p:cNvSpPr/>
            <p:nvPr/>
          </p:nvSpPr>
          <p:spPr>
            <a:xfrm>
              <a:off x="11311" y="0"/>
              <a:ext cx="20093305" cy="2004695"/>
            </a:xfrm>
            <a:custGeom>
              <a:avLst/>
              <a:gdLst/>
              <a:ahLst/>
              <a:cxnLst/>
              <a:rect l="l" t="t" r="r" b="b"/>
              <a:pathLst>
                <a:path w="20093305" h="2004695">
                  <a:moveTo>
                    <a:pt x="0" y="2004628"/>
                  </a:moveTo>
                  <a:lnTo>
                    <a:pt x="20092787" y="2004628"/>
                  </a:lnTo>
                  <a:lnTo>
                    <a:pt x="20092787" y="0"/>
                  </a:lnTo>
                  <a:lnTo>
                    <a:pt x="0" y="0"/>
                  </a:lnTo>
                  <a:lnTo>
                    <a:pt x="0" y="2004628"/>
                  </a:lnTo>
                  <a:close/>
                </a:path>
              </a:pathLst>
            </a:custGeom>
            <a:solidFill>
              <a:srgbClr val="31ADB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5147199" y="70381"/>
              <a:ext cx="1934246" cy="1934246"/>
            </a:xfrm>
            <a:prstGeom prst="rect">
              <a:avLst/>
            </a:prstGeom>
            <a:blipFill>
              <a:blip r:embed="rId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71218" y="558419"/>
            <a:ext cx="13503910" cy="1130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250" spc="-10" dirty="0">
                <a:solidFill>
                  <a:srgbClr val="FF0000"/>
                </a:solidFill>
              </a:rPr>
              <a:t>LETS </a:t>
            </a:r>
            <a:r>
              <a:rPr sz="7250" spc="-15" dirty="0">
                <a:solidFill>
                  <a:srgbClr val="FF0000"/>
                </a:solidFill>
              </a:rPr>
              <a:t>CODE </a:t>
            </a:r>
            <a:r>
              <a:rPr sz="7250" dirty="0"/>
              <a:t>: </a:t>
            </a:r>
            <a:r>
              <a:rPr sz="7250" spc="-15" dirty="0"/>
              <a:t>PERCABANGAN </a:t>
            </a:r>
            <a:r>
              <a:rPr sz="7250" dirty="0"/>
              <a:t>IF</a:t>
            </a:r>
            <a:r>
              <a:rPr sz="7250" spc="70" dirty="0"/>
              <a:t> </a:t>
            </a:r>
            <a:r>
              <a:rPr sz="7250" dirty="0"/>
              <a:t>ELSE</a:t>
            </a:r>
            <a:endParaRPr sz="7250"/>
          </a:p>
        </p:txBody>
      </p:sp>
      <p:sp>
        <p:nvSpPr>
          <p:cNvPr id="6" name="object 6"/>
          <p:cNvSpPr/>
          <p:nvPr/>
        </p:nvSpPr>
        <p:spPr>
          <a:xfrm>
            <a:off x="1005456" y="2639323"/>
            <a:ext cx="10730732" cy="695775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1311" y="0"/>
            <a:ext cx="20093305" cy="2004695"/>
            <a:chOff x="11311" y="0"/>
            <a:chExt cx="20093305" cy="2004695"/>
          </a:xfrm>
        </p:grpSpPr>
        <p:sp>
          <p:nvSpPr>
            <p:cNvPr id="3" name="object 3"/>
            <p:cNvSpPr/>
            <p:nvPr/>
          </p:nvSpPr>
          <p:spPr>
            <a:xfrm>
              <a:off x="11311" y="0"/>
              <a:ext cx="20093305" cy="2004695"/>
            </a:xfrm>
            <a:custGeom>
              <a:avLst/>
              <a:gdLst/>
              <a:ahLst/>
              <a:cxnLst/>
              <a:rect l="l" t="t" r="r" b="b"/>
              <a:pathLst>
                <a:path w="20093305" h="2004695">
                  <a:moveTo>
                    <a:pt x="0" y="2004628"/>
                  </a:moveTo>
                  <a:lnTo>
                    <a:pt x="20092787" y="2004628"/>
                  </a:lnTo>
                  <a:lnTo>
                    <a:pt x="20092787" y="0"/>
                  </a:lnTo>
                  <a:lnTo>
                    <a:pt x="0" y="0"/>
                  </a:lnTo>
                  <a:lnTo>
                    <a:pt x="0" y="2004628"/>
                  </a:lnTo>
                  <a:close/>
                </a:path>
              </a:pathLst>
            </a:custGeom>
            <a:solidFill>
              <a:srgbClr val="31ADB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6060908" y="33934"/>
              <a:ext cx="1932989" cy="1934246"/>
            </a:xfrm>
            <a:prstGeom prst="rect">
              <a:avLst/>
            </a:prstGeom>
            <a:blipFill>
              <a:blip r:embed="rId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19229" y="407811"/>
            <a:ext cx="14487525" cy="1031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600" spc="-10" dirty="0">
                <a:solidFill>
                  <a:srgbClr val="FF0000"/>
                </a:solidFill>
              </a:rPr>
              <a:t>LETS </a:t>
            </a:r>
            <a:r>
              <a:rPr sz="6600" spc="-15" dirty="0">
                <a:solidFill>
                  <a:srgbClr val="FF0000"/>
                </a:solidFill>
              </a:rPr>
              <a:t>CODE </a:t>
            </a:r>
            <a:r>
              <a:rPr sz="6600" dirty="0">
                <a:solidFill>
                  <a:srgbClr val="000000"/>
                </a:solidFill>
              </a:rPr>
              <a:t>: HASIL </a:t>
            </a:r>
            <a:r>
              <a:rPr sz="6600" spc="-15" dirty="0">
                <a:solidFill>
                  <a:srgbClr val="000000"/>
                </a:solidFill>
              </a:rPr>
              <a:t>PERCABANGAN </a:t>
            </a:r>
            <a:r>
              <a:rPr sz="6600" dirty="0">
                <a:solidFill>
                  <a:srgbClr val="000000"/>
                </a:solidFill>
              </a:rPr>
              <a:t>IF</a:t>
            </a:r>
            <a:r>
              <a:rPr sz="6600" spc="-10" dirty="0">
                <a:solidFill>
                  <a:srgbClr val="000000"/>
                </a:solidFill>
              </a:rPr>
              <a:t> </a:t>
            </a:r>
            <a:r>
              <a:rPr sz="6600" dirty="0">
                <a:solidFill>
                  <a:srgbClr val="000000"/>
                </a:solidFill>
              </a:rPr>
              <a:t>ELSE</a:t>
            </a:r>
            <a:endParaRPr sz="6600"/>
          </a:p>
        </p:txBody>
      </p:sp>
      <p:sp>
        <p:nvSpPr>
          <p:cNvPr id="6" name="object 6"/>
          <p:cNvSpPr/>
          <p:nvPr/>
        </p:nvSpPr>
        <p:spPr>
          <a:xfrm>
            <a:off x="1137422" y="2639323"/>
            <a:ext cx="8465942" cy="335948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1896000" y="3096552"/>
            <a:ext cx="5499050" cy="109982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1910887" y="5781373"/>
            <a:ext cx="5592850" cy="91747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311" y="2293696"/>
            <a:ext cx="20093305" cy="8947785"/>
          </a:xfrm>
          <a:custGeom>
            <a:avLst/>
            <a:gdLst/>
            <a:ahLst/>
            <a:cxnLst/>
            <a:rect l="l" t="t" r="r" b="b"/>
            <a:pathLst>
              <a:path w="20093305" h="8947785">
                <a:moveTo>
                  <a:pt x="20092788" y="0"/>
                </a:moveTo>
                <a:lnTo>
                  <a:pt x="0" y="0"/>
                </a:lnTo>
                <a:lnTo>
                  <a:pt x="0" y="8947304"/>
                </a:lnTo>
                <a:lnTo>
                  <a:pt x="20092788" y="8947304"/>
                </a:lnTo>
                <a:lnTo>
                  <a:pt x="20092788" y="0"/>
                </a:lnTo>
                <a:close/>
              </a:path>
            </a:pathLst>
          </a:custGeom>
          <a:solidFill>
            <a:srgbClr val="31ADB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739884" y="797949"/>
            <a:ext cx="10798810" cy="84328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5350" b="1" spc="5" dirty="0">
                <a:latin typeface="Carlito"/>
                <a:cs typeface="Carlito"/>
              </a:rPr>
              <a:t>6 </a:t>
            </a:r>
            <a:r>
              <a:rPr sz="5350" b="1" spc="-5" dirty="0">
                <a:latin typeface="Carlito"/>
                <a:cs typeface="Carlito"/>
              </a:rPr>
              <a:t>Bentuk </a:t>
            </a:r>
            <a:r>
              <a:rPr sz="5350" b="1" spc="-20" dirty="0">
                <a:latin typeface="Carlito"/>
                <a:cs typeface="Carlito"/>
              </a:rPr>
              <a:t>Percabangan </a:t>
            </a:r>
            <a:r>
              <a:rPr sz="5350" b="1" spc="5" dirty="0">
                <a:latin typeface="Carlito"/>
                <a:cs typeface="Carlito"/>
              </a:rPr>
              <a:t>pada</a:t>
            </a:r>
            <a:r>
              <a:rPr sz="5350" b="1" spc="-40" dirty="0">
                <a:latin typeface="Carlito"/>
                <a:cs typeface="Carlito"/>
              </a:rPr>
              <a:t> </a:t>
            </a:r>
            <a:r>
              <a:rPr sz="5350" b="1" spc="-15" dirty="0">
                <a:latin typeface="Carlito"/>
                <a:cs typeface="Carlito"/>
              </a:rPr>
              <a:t>Javascript</a:t>
            </a:r>
            <a:endParaRPr sz="5350">
              <a:latin typeface="Carlito"/>
              <a:cs typeface="Carlit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83710" y="2835386"/>
            <a:ext cx="7450455" cy="76200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26670" rIns="0" bIns="0" rtlCol="0">
            <a:spAutoFit/>
          </a:bodyPr>
          <a:lstStyle/>
          <a:p>
            <a:pPr marL="74295">
              <a:lnSpc>
                <a:spcPct val="100000"/>
              </a:lnSpc>
              <a:spcBef>
                <a:spcPts val="210"/>
              </a:spcBef>
            </a:pPr>
            <a:r>
              <a:rPr sz="4450" dirty="0">
                <a:latin typeface="Arial" panose="020B0704020202090204"/>
                <a:cs typeface="Arial" panose="020B0704020202090204"/>
              </a:rPr>
              <a:t>3. Percabangan if / else /</a:t>
            </a:r>
            <a:r>
              <a:rPr sz="4450" spc="-75" dirty="0">
                <a:latin typeface="Arial" panose="020B0704020202090204"/>
                <a:cs typeface="Arial" panose="020B0704020202090204"/>
              </a:rPr>
              <a:t> </a:t>
            </a:r>
            <a:r>
              <a:rPr sz="4450" dirty="0">
                <a:latin typeface="Arial" panose="020B0704020202090204"/>
                <a:cs typeface="Arial" panose="020B0704020202090204"/>
              </a:rPr>
              <a:t>if</a:t>
            </a:r>
            <a:endParaRPr sz="4450">
              <a:latin typeface="Arial" panose="020B0704020202090204"/>
              <a:cs typeface="Arial" panose="020B0704020202090204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2641099" y="0"/>
            <a:ext cx="7450455" cy="11311890"/>
            <a:chOff x="12641099" y="0"/>
            <a:chExt cx="7450455" cy="11311890"/>
          </a:xfrm>
        </p:grpSpPr>
        <p:sp>
          <p:nvSpPr>
            <p:cNvPr id="6" name="object 6"/>
            <p:cNvSpPr/>
            <p:nvPr/>
          </p:nvSpPr>
          <p:spPr>
            <a:xfrm>
              <a:off x="12641099" y="0"/>
              <a:ext cx="7450431" cy="11311381"/>
            </a:xfrm>
            <a:prstGeom prst="rect">
              <a:avLst/>
            </a:prstGeom>
            <a:blipFill>
              <a:blip r:embed="rId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7493683" y="197320"/>
              <a:ext cx="1932989" cy="177337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1311" y="0"/>
            <a:ext cx="20093305" cy="2004695"/>
            <a:chOff x="11311" y="0"/>
            <a:chExt cx="20093305" cy="2004695"/>
          </a:xfrm>
        </p:grpSpPr>
        <p:sp>
          <p:nvSpPr>
            <p:cNvPr id="3" name="object 3"/>
            <p:cNvSpPr/>
            <p:nvPr/>
          </p:nvSpPr>
          <p:spPr>
            <a:xfrm>
              <a:off x="11311" y="0"/>
              <a:ext cx="20093305" cy="2004695"/>
            </a:xfrm>
            <a:custGeom>
              <a:avLst/>
              <a:gdLst/>
              <a:ahLst/>
              <a:cxnLst/>
              <a:rect l="l" t="t" r="r" b="b"/>
              <a:pathLst>
                <a:path w="20093305" h="2004695">
                  <a:moveTo>
                    <a:pt x="0" y="2004628"/>
                  </a:moveTo>
                  <a:lnTo>
                    <a:pt x="20092787" y="2004628"/>
                  </a:lnTo>
                  <a:lnTo>
                    <a:pt x="20092787" y="0"/>
                  </a:lnTo>
                  <a:lnTo>
                    <a:pt x="0" y="0"/>
                  </a:lnTo>
                  <a:lnTo>
                    <a:pt x="0" y="2004628"/>
                  </a:lnTo>
                  <a:close/>
                </a:path>
              </a:pathLst>
            </a:custGeom>
            <a:solidFill>
              <a:srgbClr val="31ADB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5147199" y="70381"/>
              <a:ext cx="1934246" cy="1934246"/>
            </a:xfrm>
            <a:prstGeom prst="rect">
              <a:avLst/>
            </a:prstGeom>
            <a:blipFill>
              <a:blip r:embed="rId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41809" y="273121"/>
            <a:ext cx="14179550" cy="1130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250" spc="-10" dirty="0">
                <a:solidFill>
                  <a:srgbClr val="FF0000"/>
                </a:solidFill>
              </a:rPr>
              <a:t>LETS </a:t>
            </a:r>
            <a:r>
              <a:rPr sz="7250" spc="-15" dirty="0">
                <a:solidFill>
                  <a:srgbClr val="FF0000"/>
                </a:solidFill>
              </a:rPr>
              <a:t>CODE </a:t>
            </a:r>
            <a:r>
              <a:rPr sz="7250" dirty="0">
                <a:solidFill>
                  <a:srgbClr val="000000"/>
                </a:solidFill>
              </a:rPr>
              <a:t>: </a:t>
            </a:r>
            <a:r>
              <a:rPr sz="7250" spc="-15" dirty="0">
                <a:solidFill>
                  <a:srgbClr val="000000"/>
                </a:solidFill>
              </a:rPr>
              <a:t>PERCABANGAN </a:t>
            </a:r>
            <a:r>
              <a:rPr sz="7250" dirty="0">
                <a:solidFill>
                  <a:srgbClr val="000000"/>
                </a:solidFill>
              </a:rPr>
              <a:t>IF ELSE</a:t>
            </a:r>
            <a:r>
              <a:rPr sz="7250" spc="70" dirty="0">
                <a:solidFill>
                  <a:srgbClr val="000000"/>
                </a:solidFill>
              </a:rPr>
              <a:t> </a:t>
            </a:r>
            <a:r>
              <a:rPr sz="7250" dirty="0">
                <a:solidFill>
                  <a:srgbClr val="000000"/>
                </a:solidFill>
              </a:rPr>
              <a:t>2</a:t>
            </a:r>
            <a:endParaRPr sz="7250"/>
          </a:p>
        </p:txBody>
      </p:sp>
      <p:sp>
        <p:nvSpPr>
          <p:cNvPr id="6" name="object 6"/>
          <p:cNvSpPr/>
          <p:nvPr/>
        </p:nvSpPr>
        <p:spPr>
          <a:xfrm>
            <a:off x="5219575" y="2004628"/>
            <a:ext cx="9676260" cy="91081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1311" y="2162986"/>
            <a:ext cx="20093305" cy="9078595"/>
            <a:chOff x="11311" y="2162986"/>
            <a:chExt cx="20093305" cy="9078595"/>
          </a:xfrm>
        </p:grpSpPr>
        <p:sp>
          <p:nvSpPr>
            <p:cNvPr id="3" name="object 3"/>
            <p:cNvSpPr/>
            <p:nvPr/>
          </p:nvSpPr>
          <p:spPr>
            <a:xfrm>
              <a:off x="11311" y="2162986"/>
              <a:ext cx="20093305" cy="9078595"/>
            </a:xfrm>
            <a:custGeom>
              <a:avLst/>
              <a:gdLst/>
              <a:ahLst/>
              <a:cxnLst/>
              <a:rect l="l" t="t" r="r" b="b"/>
              <a:pathLst>
                <a:path w="20093305" h="9078595">
                  <a:moveTo>
                    <a:pt x="20092788" y="0"/>
                  </a:moveTo>
                  <a:lnTo>
                    <a:pt x="0" y="0"/>
                  </a:lnTo>
                  <a:lnTo>
                    <a:pt x="0" y="9078014"/>
                  </a:lnTo>
                  <a:lnTo>
                    <a:pt x="20092788" y="9078014"/>
                  </a:lnTo>
                  <a:lnTo>
                    <a:pt x="20092788" y="0"/>
                  </a:lnTo>
                  <a:close/>
                </a:path>
              </a:pathLst>
            </a:custGeom>
            <a:solidFill>
              <a:srgbClr val="31ADB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005456" y="2604132"/>
              <a:ext cx="9148395" cy="3994175"/>
            </a:xfrm>
            <a:prstGeom prst="rect">
              <a:avLst/>
            </a:prstGeom>
            <a:blipFill>
              <a:blip r:embed="rId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2584543" y="2881889"/>
              <a:ext cx="4108546" cy="245834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26095" y="650649"/>
            <a:ext cx="15548610" cy="1031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600" spc="-10" dirty="0">
                <a:solidFill>
                  <a:srgbClr val="FF0000"/>
                </a:solidFill>
              </a:rPr>
              <a:t>LETS </a:t>
            </a:r>
            <a:r>
              <a:rPr sz="6600" spc="-15" dirty="0">
                <a:solidFill>
                  <a:srgbClr val="FF0000"/>
                </a:solidFill>
              </a:rPr>
              <a:t>CODE </a:t>
            </a:r>
            <a:r>
              <a:rPr sz="6600" dirty="0">
                <a:solidFill>
                  <a:srgbClr val="000000"/>
                </a:solidFill>
              </a:rPr>
              <a:t>: HASIL </a:t>
            </a:r>
            <a:r>
              <a:rPr sz="6600" spc="-15" dirty="0">
                <a:solidFill>
                  <a:srgbClr val="000000"/>
                </a:solidFill>
              </a:rPr>
              <a:t>PERCABANGAN </a:t>
            </a:r>
            <a:r>
              <a:rPr sz="6600" dirty="0">
                <a:solidFill>
                  <a:srgbClr val="000000"/>
                </a:solidFill>
              </a:rPr>
              <a:t>IF ELSE -</a:t>
            </a:r>
            <a:r>
              <a:rPr sz="6600" spc="5" dirty="0">
                <a:solidFill>
                  <a:srgbClr val="000000"/>
                </a:solidFill>
              </a:rPr>
              <a:t> </a:t>
            </a:r>
            <a:r>
              <a:rPr sz="6600" dirty="0">
                <a:solidFill>
                  <a:srgbClr val="000000"/>
                </a:solidFill>
              </a:rPr>
              <a:t>2</a:t>
            </a:r>
            <a:endParaRPr sz="6600"/>
          </a:p>
        </p:txBody>
      </p:sp>
      <p:sp>
        <p:nvSpPr>
          <p:cNvPr id="7" name="object 7"/>
          <p:cNvSpPr/>
          <p:nvPr/>
        </p:nvSpPr>
        <p:spPr>
          <a:xfrm>
            <a:off x="16474402" y="70381"/>
            <a:ext cx="1934246" cy="193424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1311" y="70381"/>
            <a:ext cx="20093305" cy="11241405"/>
            <a:chOff x="11311" y="70381"/>
            <a:chExt cx="20093305" cy="11241405"/>
          </a:xfrm>
        </p:grpSpPr>
        <p:sp>
          <p:nvSpPr>
            <p:cNvPr id="3" name="object 3"/>
            <p:cNvSpPr/>
            <p:nvPr/>
          </p:nvSpPr>
          <p:spPr>
            <a:xfrm>
              <a:off x="11311" y="2004628"/>
              <a:ext cx="20093305" cy="9307195"/>
            </a:xfrm>
            <a:custGeom>
              <a:avLst/>
              <a:gdLst/>
              <a:ahLst/>
              <a:cxnLst/>
              <a:rect l="l" t="t" r="r" b="b"/>
              <a:pathLst>
                <a:path w="20093305" h="9307195">
                  <a:moveTo>
                    <a:pt x="20092787" y="0"/>
                  </a:moveTo>
                  <a:lnTo>
                    <a:pt x="0" y="0"/>
                  </a:lnTo>
                  <a:lnTo>
                    <a:pt x="0" y="9306751"/>
                  </a:lnTo>
                  <a:lnTo>
                    <a:pt x="20092787" y="9306751"/>
                  </a:lnTo>
                  <a:lnTo>
                    <a:pt x="20092787" y="0"/>
                  </a:lnTo>
                  <a:close/>
                </a:path>
              </a:pathLst>
            </a:custGeom>
            <a:solidFill>
              <a:srgbClr val="31ADB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5000888" y="2136593"/>
              <a:ext cx="9011402" cy="9174785"/>
            </a:xfrm>
            <a:prstGeom prst="rect">
              <a:avLst/>
            </a:prstGeom>
            <a:blipFill>
              <a:blip r:embed="rId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5147199" y="70381"/>
              <a:ext cx="1934246" cy="193424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067956" y="826332"/>
            <a:ext cx="12899390" cy="1031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600" spc="-10" dirty="0">
                <a:solidFill>
                  <a:srgbClr val="FF0000"/>
                </a:solidFill>
              </a:rPr>
              <a:t>LETS </a:t>
            </a:r>
            <a:r>
              <a:rPr sz="6600" spc="-15" dirty="0">
                <a:solidFill>
                  <a:srgbClr val="FF0000"/>
                </a:solidFill>
              </a:rPr>
              <a:t>CODE </a:t>
            </a:r>
            <a:r>
              <a:rPr sz="6600" dirty="0">
                <a:solidFill>
                  <a:srgbClr val="000000"/>
                </a:solidFill>
              </a:rPr>
              <a:t>: </a:t>
            </a:r>
            <a:r>
              <a:rPr sz="6600" spc="-15" dirty="0">
                <a:solidFill>
                  <a:srgbClr val="000000"/>
                </a:solidFill>
              </a:rPr>
              <a:t>PERCABANGAN </a:t>
            </a:r>
            <a:r>
              <a:rPr sz="6600" dirty="0">
                <a:solidFill>
                  <a:srgbClr val="000000"/>
                </a:solidFill>
              </a:rPr>
              <a:t>IF ELSE</a:t>
            </a:r>
            <a:r>
              <a:rPr sz="6600" spc="-25" dirty="0">
                <a:solidFill>
                  <a:srgbClr val="000000"/>
                </a:solidFill>
              </a:rPr>
              <a:t> </a:t>
            </a:r>
            <a:r>
              <a:rPr sz="6600" dirty="0">
                <a:solidFill>
                  <a:srgbClr val="000000"/>
                </a:solidFill>
              </a:rPr>
              <a:t>3</a:t>
            </a:r>
            <a:endParaRPr sz="660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337685"/>
            <a:ext cx="20092035" cy="8853170"/>
          </a:xfrm>
          <a:custGeom>
            <a:avLst/>
            <a:gdLst/>
            <a:ahLst/>
            <a:cxnLst/>
            <a:rect l="l" t="t" r="r" b="b"/>
            <a:pathLst>
              <a:path w="20092035" h="8853170">
                <a:moveTo>
                  <a:pt x="20091531" y="0"/>
                </a:moveTo>
                <a:lnTo>
                  <a:pt x="0" y="0"/>
                </a:lnTo>
                <a:lnTo>
                  <a:pt x="0" y="8853043"/>
                </a:lnTo>
                <a:lnTo>
                  <a:pt x="20091531" y="8853043"/>
                </a:lnTo>
                <a:lnTo>
                  <a:pt x="20091531" y="0"/>
                </a:lnTo>
                <a:close/>
              </a:path>
            </a:pathLst>
          </a:custGeom>
          <a:solidFill>
            <a:srgbClr val="31ADB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730794" y="154588"/>
            <a:ext cx="1934246" cy="1932989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41809" y="494531"/>
            <a:ext cx="15548610" cy="1031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600" spc="-10" dirty="0">
                <a:solidFill>
                  <a:srgbClr val="FF0000"/>
                </a:solidFill>
              </a:rPr>
              <a:t>LETS </a:t>
            </a:r>
            <a:r>
              <a:rPr sz="6600" spc="-15" dirty="0">
                <a:solidFill>
                  <a:srgbClr val="FF0000"/>
                </a:solidFill>
              </a:rPr>
              <a:t>CODE </a:t>
            </a:r>
            <a:r>
              <a:rPr sz="6600" dirty="0">
                <a:solidFill>
                  <a:srgbClr val="000000"/>
                </a:solidFill>
              </a:rPr>
              <a:t>: HASIL </a:t>
            </a:r>
            <a:r>
              <a:rPr sz="6600" spc="-15" dirty="0">
                <a:solidFill>
                  <a:srgbClr val="000000"/>
                </a:solidFill>
              </a:rPr>
              <a:t>PERCABANGAN </a:t>
            </a:r>
            <a:r>
              <a:rPr sz="6600" dirty="0">
                <a:solidFill>
                  <a:srgbClr val="000000"/>
                </a:solidFill>
              </a:rPr>
              <a:t>IF ELSE -</a:t>
            </a:r>
            <a:r>
              <a:rPr sz="6600" spc="-10" dirty="0">
                <a:solidFill>
                  <a:srgbClr val="000000"/>
                </a:solidFill>
              </a:rPr>
              <a:t> </a:t>
            </a:r>
            <a:r>
              <a:rPr sz="6600" dirty="0">
                <a:solidFill>
                  <a:srgbClr val="000000"/>
                </a:solidFill>
              </a:rPr>
              <a:t>3</a:t>
            </a:r>
            <a:endParaRPr sz="6600"/>
          </a:p>
        </p:txBody>
      </p:sp>
      <p:sp>
        <p:nvSpPr>
          <p:cNvPr id="5" name="object 5"/>
          <p:cNvSpPr/>
          <p:nvPr/>
        </p:nvSpPr>
        <p:spPr>
          <a:xfrm>
            <a:off x="1005456" y="2604131"/>
            <a:ext cx="9148395" cy="39941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2584542" y="2881889"/>
            <a:ext cx="4108546" cy="24583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311" y="2253477"/>
            <a:ext cx="20093305" cy="8987790"/>
          </a:xfrm>
          <a:custGeom>
            <a:avLst/>
            <a:gdLst/>
            <a:ahLst/>
            <a:cxnLst/>
            <a:rect l="l" t="t" r="r" b="b"/>
            <a:pathLst>
              <a:path w="20093305" h="8987790">
                <a:moveTo>
                  <a:pt x="20092788" y="0"/>
                </a:moveTo>
                <a:lnTo>
                  <a:pt x="0" y="0"/>
                </a:lnTo>
                <a:lnTo>
                  <a:pt x="0" y="8987523"/>
                </a:lnTo>
                <a:lnTo>
                  <a:pt x="20092788" y="8987523"/>
                </a:lnTo>
                <a:lnTo>
                  <a:pt x="20092788" y="0"/>
                </a:lnTo>
                <a:close/>
              </a:path>
            </a:pathLst>
          </a:custGeom>
          <a:solidFill>
            <a:srgbClr val="31ADB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067956" y="738354"/>
            <a:ext cx="13272135" cy="1031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600" b="1" dirty="0">
                <a:latin typeface="Carlito"/>
                <a:cs typeface="Carlito"/>
              </a:rPr>
              <a:t>6 </a:t>
            </a:r>
            <a:r>
              <a:rPr sz="6600" b="1" spc="-10" dirty="0">
                <a:latin typeface="Carlito"/>
                <a:cs typeface="Carlito"/>
              </a:rPr>
              <a:t>Bentuk </a:t>
            </a:r>
            <a:r>
              <a:rPr sz="6600" b="1" spc="-35" dirty="0">
                <a:latin typeface="Carlito"/>
                <a:cs typeface="Carlito"/>
              </a:rPr>
              <a:t>Percabangan </a:t>
            </a:r>
            <a:r>
              <a:rPr sz="6600" b="1" dirty="0">
                <a:latin typeface="Carlito"/>
                <a:cs typeface="Carlito"/>
              </a:rPr>
              <a:t>pada</a:t>
            </a:r>
            <a:r>
              <a:rPr sz="6600" b="1" spc="-100" dirty="0">
                <a:latin typeface="Carlito"/>
                <a:cs typeface="Carlito"/>
              </a:rPr>
              <a:t> </a:t>
            </a:r>
            <a:r>
              <a:rPr sz="6600" b="1" spc="-25" dirty="0">
                <a:latin typeface="Carlito"/>
                <a:cs typeface="Carlito"/>
              </a:rPr>
              <a:t>Javascript</a:t>
            </a:r>
            <a:endParaRPr sz="6600">
              <a:latin typeface="Carlito"/>
              <a:cs typeface="Carlit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77426" y="2519924"/>
            <a:ext cx="18749645" cy="76200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26669" rIns="0" bIns="0" rtlCol="0">
            <a:spAutoFit/>
          </a:bodyPr>
          <a:lstStyle/>
          <a:p>
            <a:pPr marL="74930">
              <a:lnSpc>
                <a:spcPct val="100000"/>
              </a:lnSpc>
              <a:spcBef>
                <a:spcPts val="210"/>
              </a:spcBef>
            </a:pPr>
            <a:r>
              <a:rPr sz="4450" dirty="0">
                <a:latin typeface="Arial" panose="020B0704020202090204"/>
                <a:cs typeface="Arial" panose="020B0704020202090204"/>
              </a:rPr>
              <a:t>4. Percabangan</a:t>
            </a:r>
            <a:r>
              <a:rPr sz="4450" spc="-40" dirty="0">
                <a:latin typeface="Arial" panose="020B0704020202090204"/>
                <a:cs typeface="Arial" panose="020B0704020202090204"/>
              </a:rPr>
              <a:t> </a:t>
            </a:r>
            <a:r>
              <a:rPr sz="4450" dirty="0">
                <a:latin typeface="Arial" panose="020B0704020202090204"/>
                <a:cs typeface="Arial" panose="020B0704020202090204"/>
              </a:rPr>
              <a:t>switch</a:t>
            </a:r>
            <a:endParaRPr sz="4450">
              <a:latin typeface="Arial" panose="020B0704020202090204"/>
              <a:cs typeface="Arial" panose="020B0704020202090204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3373306" y="3961498"/>
            <a:ext cx="12741910" cy="4999990"/>
            <a:chOff x="3373306" y="3961498"/>
            <a:chExt cx="12741910" cy="4999990"/>
          </a:xfrm>
        </p:grpSpPr>
        <p:sp>
          <p:nvSpPr>
            <p:cNvPr id="6" name="object 6"/>
            <p:cNvSpPr/>
            <p:nvPr/>
          </p:nvSpPr>
          <p:spPr>
            <a:xfrm>
              <a:off x="3373306" y="3961498"/>
              <a:ext cx="4891545" cy="4999631"/>
            </a:xfrm>
            <a:prstGeom prst="rect">
              <a:avLst/>
            </a:prstGeom>
            <a:blipFill>
              <a:blip r:embed="rId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0162649" y="3961498"/>
              <a:ext cx="5952301" cy="499963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/>
          <p:nvPr/>
        </p:nvSpPr>
        <p:spPr>
          <a:xfrm>
            <a:off x="15147199" y="70381"/>
            <a:ext cx="1934246" cy="193424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0054"/>
            <a:ext cx="20092035" cy="2055495"/>
            <a:chOff x="0" y="10054"/>
            <a:chExt cx="20092035" cy="2055495"/>
          </a:xfrm>
        </p:grpSpPr>
        <p:sp>
          <p:nvSpPr>
            <p:cNvPr id="3" name="object 3"/>
            <p:cNvSpPr/>
            <p:nvPr/>
          </p:nvSpPr>
          <p:spPr>
            <a:xfrm>
              <a:off x="0" y="10054"/>
              <a:ext cx="20092035" cy="2055495"/>
            </a:xfrm>
            <a:custGeom>
              <a:avLst/>
              <a:gdLst/>
              <a:ahLst/>
              <a:cxnLst/>
              <a:rect l="l" t="t" r="r" b="b"/>
              <a:pathLst>
                <a:path w="20092035" h="2055495">
                  <a:moveTo>
                    <a:pt x="20091531" y="0"/>
                  </a:moveTo>
                  <a:lnTo>
                    <a:pt x="0" y="0"/>
                  </a:lnTo>
                  <a:lnTo>
                    <a:pt x="0" y="2054901"/>
                  </a:lnTo>
                  <a:lnTo>
                    <a:pt x="20091531" y="2054901"/>
                  </a:lnTo>
                  <a:lnTo>
                    <a:pt x="20091531" y="0"/>
                  </a:lnTo>
                  <a:close/>
                </a:path>
              </a:pathLst>
            </a:custGeom>
            <a:solidFill>
              <a:srgbClr val="31ADB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5147199" y="70381"/>
              <a:ext cx="1934246" cy="1934246"/>
            </a:xfrm>
            <a:prstGeom prst="rect">
              <a:avLst/>
            </a:prstGeom>
            <a:blipFill>
              <a:blip r:embed="rId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769796" y="373353"/>
            <a:ext cx="12656185" cy="1031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600" spc="-10" dirty="0">
                <a:solidFill>
                  <a:srgbClr val="FF0000"/>
                </a:solidFill>
              </a:rPr>
              <a:t>LETS </a:t>
            </a:r>
            <a:r>
              <a:rPr sz="6600" spc="-15" dirty="0">
                <a:solidFill>
                  <a:srgbClr val="FF0000"/>
                </a:solidFill>
              </a:rPr>
              <a:t>CODE </a:t>
            </a:r>
            <a:r>
              <a:rPr sz="6600" dirty="0">
                <a:solidFill>
                  <a:srgbClr val="000000"/>
                </a:solidFill>
              </a:rPr>
              <a:t>: </a:t>
            </a:r>
            <a:r>
              <a:rPr sz="6600" spc="-15" dirty="0">
                <a:solidFill>
                  <a:srgbClr val="000000"/>
                </a:solidFill>
              </a:rPr>
              <a:t>PERCABANGAN</a:t>
            </a:r>
            <a:r>
              <a:rPr sz="6600" spc="-30" dirty="0">
                <a:solidFill>
                  <a:srgbClr val="000000"/>
                </a:solidFill>
              </a:rPr>
              <a:t> </a:t>
            </a:r>
            <a:r>
              <a:rPr sz="6600" spc="-40" dirty="0">
                <a:solidFill>
                  <a:srgbClr val="000000"/>
                </a:solidFill>
              </a:rPr>
              <a:t>SWITCH</a:t>
            </a:r>
            <a:endParaRPr sz="6600"/>
          </a:p>
        </p:txBody>
      </p:sp>
      <p:grpSp>
        <p:nvGrpSpPr>
          <p:cNvPr id="6" name="object 6"/>
          <p:cNvGrpSpPr/>
          <p:nvPr/>
        </p:nvGrpSpPr>
        <p:grpSpPr>
          <a:xfrm>
            <a:off x="217429" y="2793912"/>
            <a:ext cx="19886930" cy="6259195"/>
            <a:chOff x="217429" y="2793912"/>
            <a:chExt cx="19886930" cy="6259195"/>
          </a:xfrm>
        </p:grpSpPr>
        <p:sp>
          <p:nvSpPr>
            <p:cNvPr id="7" name="object 7"/>
            <p:cNvSpPr/>
            <p:nvPr/>
          </p:nvSpPr>
          <p:spPr>
            <a:xfrm>
              <a:off x="217429" y="2793912"/>
              <a:ext cx="11076358" cy="625896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1293788" y="3028937"/>
              <a:ext cx="8810311" cy="403816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311" y="0"/>
            <a:ext cx="20093305" cy="2004695"/>
          </a:xfrm>
          <a:custGeom>
            <a:avLst/>
            <a:gdLst/>
            <a:ahLst/>
            <a:cxnLst/>
            <a:rect l="l" t="t" r="r" b="b"/>
            <a:pathLst>
              <a:path w="20093305" h="2004695">
                <a:moveTo>
                  <a:pt x="0" y="2004628"/>
                </a:moveTo>
                <a:lnTo>
                  <a:pt x="20092787" y="2004628"/>
                </a:lnTo>
                <a:lnTo>
                  <a:pt x="20092787" y="0"/>
                </a:lnTo>
                <a:lnTo>
                  <a:pt x="0" y="0"/>
                </a:lnTo>
                <a:lnTo>
                  <a:pt x="0" y="2004628"/>
                </a:lnTo>
                <a:close/>
              </a:path>
            </a:pathLst>
          </a:custGeom>
          <a:solidFill>
            <a:srgbClr val="31ADB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79311" y="326117"/>
            <a:ext cx="12521565" cy="10179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-35" dirty="0"/>
              <a:t>Cara </a:t>
            </a:r>
            <a:r>
              <a:rPr spc="-10" dirty="0"/>
              <a:t>Membuat </a:t>
            </a:r>
            <a:r>
              <a:rPr spc="-45" dirty="0"/>
              <a:t>Variabel </a:t>
            </a:r>
            <a:r>
              <a:rPr dirty="0"/>
              <a:t>di</a:t>
            </a:r>
            <a:r>
              <a:rPr spc="120" dirty="0"/>
              <a:t> </a:t>
            </a:r>
            <a:r>
              <a:rPr spc="-20" dirty="0"/>
              <a:t>Javascript</a:t>
            </a:r>
            <a:endParaRPr spc="-20" dirty="0"/>
          </a:p>
        </p:txBody>
      </p:sp>
      <p:sp>
        <p:nvSpPr>
          <p:cNvPr id="4" name="object 4"/>
          <p:cNvSpPr txBox="1"/>
          <p:nvPr/>
        </p:nvSpPr>
        <p:spPr>
          <a:xfrm>
            <a:off x="1067956" y="2622119"/>
            <a:ext cx="17240250" cy="629983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577850" marR="5080" indent="-565785">
              <a:lnSpc>
                <a:spcPct val="100000"/>
              </a:lnSpc>
              <a:spcBef>
                <a:spcPts val="90"/>
              </a:spcBef>
              <a:buFont typeface="Arial" panose="020B0704020202090204"/>
              <a:buChar char="•"/>
              <a:tabLst>
                <a:tab pos="577850" algn="l"/>
                <a:tab pos="578485" algn="l"/>
              </a:tabLst>
            </a:pPr>
            <a:r>
              <a:rPr sz="5250" spc="-20" dirty="0">
                <a:latin typeface="Carlito"/>
                <a:cs typeface="Carlito"/>
              </a:rPr>
              <a:t>Cara </a:t>
            </a:r>
            <a:r>
              <a:rPr sz="5250" spc="5" dirty="0">
                <a:latin typeface="Carlito"/>
                <a:cs typeface="Carlito"/>
              </a:rPr>
              <a:t>membuat </a:t>
            </a:r>
            <a:r>
              <a:rPr sz="5250" dirty="0">
                <a:latin typeface="Carlito"/>
                <a:cs typeface="Carlito"/>
              </a:rPr>
              <a:t>variabel </a:t>
            </a:r>
            <a:r>
              <a:rPr sz="5250" spc="-10" dirty="0">
                <a:latin typeface="Carlito"/>
                <a:cs typeface="Carlito"/>
              </a:rPr>
              <a:t>yang </a:t>
            </a:r>
            <a:r>
              <a:rPr sz="5250" spc="15" dirty="0">
                <a:latin typeface="Carlito"/>
                <a:cs typeface="Carlito"/>
              </a:rPr>
              <a:t>umum </a:t>
            </a:r>
            <a:r>
              <a:rPr sz="5250" spc="-5" dirty="0">
                <a:latin typeface="Carlito"/>
                <a:cs typeface="Carlito"/>
              </a:rPr>
              <a:t>digunakan </a:t>
            </a:r>
            <a:r>
              <a:rPr sz="5250" spc="5" dirty="0">
                <a:latin typeface="Carlito"/>
                <a:cs typeface="Carlito"/>
              </a:rPr>
              <a:t>di </a:t>
            </a:r>
            <a:r>
              <a:rPr sz="5250" spc="-15" dirty="0">
                <a:latin typeface="Carlito"/>
                <a:cs typeface="Carlito"/>
              </a:rPr>
              <a:t>javascript  </a:t>
            </a:r>
            <a:r>
              <a:rPr sz="5250" spc="10" dirty="0">
                <a:latin typeface="Carlito"/>
                <a:cs typeface="Carlito"/>
              </a:rPr>
              <a:t>adalah </a:t>
            </a:r>
            <a:r>
              <a:rPr sz="5250" spc="5" dirty="0">
                <a:latin typeface="Carlito"/>
                <a:cs typeface="Carlito"/>
              </a:rPr>
              <a:t>menggunakan </a:t>
            </a:r>
            <a:r>
              <a:rPr sz="5250" b="1" spc="-35" dirty="0">
                <a:solidFill>
                  <a:srgbClr val="FF0000"/>
                </a:solidFill>
                <a:latin typeface="Carlito"/>
                <a:cs typeface="Carlito"/>
              </a:rPr>
              <a:t>kata </a:t>
            </a:r>
            <a:r>
              <a:rPr sz="5250" b="1" dirty="0">
                <a:solidFill>
                  <a:srgbClr val="FF0000"/>
                </a:solidFill>
                <a:latin typeface="Carlito"/>
                <a:cs typeface="Carlito"/>
              </a:rPr>
              <a:t>kunci </a:t>
            </a:r>
            <a:r>
              <a:rPr sz="5250" b="1" spc="-15" dirty="0">
                <a:solidFill>
                  <a:srgbClr val="FF0000"/>
                </a:solidFill>
                <a:latin typeface="Carlito"/>
                <a:cs typeface="Carlito"/>
              </a:rPr>
              <a:t>var </a:t>
            </a:r>
            <a:r>
              <a:rPr sz="5250" spc="10" dirty="0">
                <a:latin typeface="Carlito"/>
                <a:cs typeface="Carlito"/>
              </a:rPr>
              <a:t>lalu </a:t>
            </a:r>
            <a:r>
              <a:rPr sz="5250" spc="-10" dirty="0">
                <a:latin typeface="Carlito"/>
                <a:cs typeface="Carlito"/>
              </a:rPr>
              <a:t>diikuti dengan </a:t>
            </a:r>
            <a:r>
              <a:rPr sz="5250" spc="5" dirty="0">
                <a:latin typeface="Carlito"/>
                <a:cs typeface="Carlito"/>
              </a:rPr>
              <a:t>nama  </a:t>
            </a:r>
            <a:r>
              <a:rPr sz="5250" spc="-5" dirty="0">
                <a:latin typeface="Carlito"/>
                <a:cs typeface="Carlito"/>
              </a:rPr>
              <a:t>variabel </a:t>
            </a:r>
            <a:r>
              <a:rPr sz="5250" spc="10" dirty="0">
                <a:latin typeface="Carlito"/>
                <a:cs typeface="Carlito"/>
              </a:rPr>
              <a:t>dan </a:t>
            </a:r>
            <a:r>
              <a:rPr sz="5250" spc="-15" dirty="0">
                <a:latin typeface="Carlito"/>
                <a:cs typeface="Carlito"/>
              </a:rPr>
              <a:t>nilainya. </a:t>
            </a:r>
            <a:r>
              <a:rPr sz="5250" b="1" spc="-10" dirty="0">
                <a:solidFill>
                  <a:srgbClr val="FF0000"/>
                </a:solidFill>
                <a:latin typeface="Carlito"/>
                <a:cs typeface="Carlito"/>
              </a:rPr>
              <a:t>Contoh</a:t>
            </a:r>
            <a:r>
              <a:rPr sz="5250" b="1" spc="120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5250" b="1" spc="5" dirty="0">
                <a:solidFill>
                  <a:srgbClr val="FF0000"/>
                </a:solidFill>
                <a:latin typeface="Carlito"/>
                <a:cs typeface="Carlito"/>
              </a:rPr>
              <a:t>:</a:t>
            </a:r>
            <a:endParaRPr sz="5250">
              <a:latin typeface="Carlito"/>
              <a:cs typeface="Carlito"/>
            </a:endParaRPr>
          </a:p>
          <a:p>
            <a:pPr marL="577850" indent="-565785">
              <a:lnSpc>
                <a:spcPct val="100000"/>
              </a:lnSpc>
              <a:spcBef>
                <a:spcPts val="1305"/>
              </a:spcBef>
              <a:buFont typeface="Arial" panose="020B0704020202090204"/>
              <a:buChar char="•"/>
              <a:tabLst>
                <a:tab pos="577850" algn="l"/>
                <a:tab pos="578485" algn="l"/>
              </a:tabLst>
            </a:pPr>
            <a:r>
              <a:rPr sz="5250" spc="-20" dirty="0">
                <a:latin typeface="Carlito"/>
                <a:cs typeface="Carlito"/>
              </a:rPr>
              <a:t>var </a:t>
            </a:r>
            <a:r>
              <a:rPr sz="5250" spc="5" dirty="0">
                <a:latin typeface="Carlito"/>
                <a:cs typeface="Carlito"/>
              </a:rPr>
              <a:t>title </a:t>
            </a:r>
            <a:r>
              <a:rPr sz="5250" spc="10" dirty="0">
                <a:latin typeface="Carlito"/>
                <a:cs typeface="Carlito"/>
              </a:rPr>
              <a:t>= </a:t>
            </a:r>
            <a:r>
              <a:rPr sz="5250" spc="5" dirty="0">
                <a:latin typeface="Carlito"/>
                <a:cs typeface="Carlito"/>
              </a:rPr>
              <a:t>"Belajar </a:t>
            </a:r>
            <a:r>
              <a:rPr sz="5250" spc="-20" dirty="0">
                <a:latin typeface="Carlito"/>
                <a:cs typeface="Carlito"/>
              </a:rPr>
              <a:t>Pemrograman</a:t>
            </a:r>
            <a:r>
              <a:rPr sz="5250" spc="100" dirty="0">
                <a:latin typeface="Carlito"/>
                <a:cs typeface="Carlito"/>
              </a:rPr>
              <a:t> </a:t>
            </a:r>
            <a:r>
              <a:rPr sz="5250" spc="-10" dirty="0">
                <a:latin typeface="Carlito"/>
                <a:cs typeface="Carlito"/>
              </a:rPr>
              <a:t>Javascript";</a:t>
            </a:r>
            <a:endParaRPr sz="5250">
              <a:latin typeface="Carlito"/>
              <a:cs typeface="Carlito"/>
            </a:endParaRPr>
          </a:p>
          <a:p>
            <a:pPr marL="577850" indent="-565785">
              <a:lnSpc>
                <a:spcPct val="100000"/>
              </a:lnSpc>
              <a:spcBef>
                <a:spcPts val="1300"/>
              </a:spcBef>
              <a:buFont typeface="Arial" panose="020B0704020202090204"/>
              <a:buChar char="•"/>
              <a:tabLst>
                <a:tab pos="577850" algn="l"/>
                <a:tab pos="578485" algn="l"/>
              </a:tabLst>
            </a:pPr>
            <a:r>
              <a:rPr sz="5250" spc="-20" dirty="0">
                <a:latin typeface="Carlito"/>
                <a:cs typeface="Carlito"/>
              </a:rPr>
              <a:t>var </a:t>
            </a:r>
            <a:r>
              <a:rPr sz="5250" dirty="0">
                <a:latin typeface="Carlito"/>
                <a:cs typeface="Carlito"/>
              </a:rPr>
              <a:t>siteName </a:t>
            </a:r>
            <a:r>
              <a:rPr sz="5250" spc="10" dirty="0">
                <a:latin typeface="Carlito"/>
                <a:cs typeface="Carlito"/>
              </a:rPr>
              <a:t>= </a:t>
            </a:r>
            <a:r>
              <a:rPr sz="5250" spc="5" dirty="0">
                <a:latin typeface="Carlito"/>
                <a:cs typeface="Carlito"/>
              </a:rPr>
              <a:t>“Blog</a:t>
            </a:r>
            <a:r>
              <a:rPr sz="5250" spc="60" dirty="0">
                <a:latin typeface="Carlito"/>
                <a:cs typeface="Carlito"/>
              </a:rPr>
              <a:t> </a:t>
            </a:r>
            <a:r>
              <a:rPr sz="5250" spc="-25" dirty="0">
                <a:latin typeface="Carlito"/>
                <a:cs typeface="Carlito"/>
              </a:rPr>
              <a:t>Saya";</a:t>
            </a:r>
            <a:endParaRPr sz="5250">
              <a:latin typeface="Carlito"/>
              <a:cs typeface="Carlito"/>
            </a:endParaRPr>
          </a:p>
          <a:p>
            <a:pPr marL="577850" indent="-565785">
              <a:lnSpc>
                <a:spcPct val="100000"/>
              </a:lnSpc>
              <a:spcBef>
                <a:spcPts val="1300"/>
              </a:spcBef>
              <a:buFont typeface="Arial" panose="020B0704020202090204"/>
              <a:buChar char="•"/>
              <a:tabLst>
                <a:tab pos="577850" algn="l"/>
                <a:tab pos="578485" algn="l"/>
              </a:tabLst>
            </a:pPr>
            <a:r>
              <a:rPr sz="5250" spc="-20" dirty="0">
                <a:latin typeface="Carlito"/>
                <a:cs typeface="Carlito"/>
              </a:rPr>
              <a:t>var </a:t>
            </a:r>
            <a:r>
              <a:rPr sz="5250" spc="5" dirty="0">
                <a:latin typeface="Carlito"/>
                <a:cs typeface="Carlito"/>
              </a:rPr>
              <a:t>url </a:t>
            </a:r>
            <a:r>
              <a:rPr sz="5250" spc="10" dirty="0">
                <a:latin typeface="Carlito"/>
                <a:cs typeface="Carlito"/>
              </a:rPr>
              <a:t>=</a:t>
            </a:r>
            <a:r>
              <a:rPr sz="5250" spc="30" dirty="0">
                <a:latin typeface="Carlito"/>
                <a:cs typeface="Carlito"/>
              </a:rPr>
              <a:t> </a:t>
            </a:r>
            <a:r>
              <a:rPr sz="5250" spc="-15" dirty="0">
                <a:latin typeface="Carlito"/>
                <a:cs typeface="Carlito"/>
              </a:rPr>
              <a:t>"http</a:t>
            </a:r>
            <a:r>
              <a:rPr sz="5250" spc="-15" dirty="0">
                <a:latin typeface="Carlito"/>
                <a:cs typeface="Carlito"/>
                <a:hlinkClick r:id="rId1"/>
              </a:rPr>
              <a:t>s://w</a:t>
            </a:r>
            <a:r>
              <a:rPr sz="5250" spc="-15" dirty="0">
                <a:latin typeface="Carlito"/>
                <a:cs typeface="Carlito"/>
              </a:rPr>
              <a:t>ww</a:t>
            </a:r>
            <a:r>
              <a:rPr sz="5250" spc="-15" dirty="0">
                <a:latin typeface="Carlito"/>
                <a:cs typeface="Carlito"/>
                <a:hlinkClick r:id="rId1"/>
              </a:rPr>
              <a:t>.blogku.c</a:t>
            </a:r>
            <a:r>
              <a:rPr sz="5250" spc="-15" dirty="0">
                <a:latin typeface="Carlito"/>
                <a:cs typeface="Carlito"/>
              </a:rPr>
              <a:t>om";</a:t>
            </a:r>
            <a:endParaRPr sz="5250">
              <a:latin typeface="Carlito"/>
              <a:cs typeface="Carlito"/>
            </a:endParaRPr>
          </a:p>
          <a:p>
            <a:pPr marL="577850" indent="-565785">
              <a:lnSpc>
                <a:spcPct val="100000"/>
              </a:lnSpc>
              <a:spcBef>
                <a:spcPts val="1300"/>
              </a:spcBef>
              <a:buFont typeface="Arial" panose="020B0704020202090204"/>
              <a:buChar char="•"/>
              <a:tabLst>
                <a:tab pos="577850" algn="l"/>
                <a:tab pos="578485" algn="l"/>
              </a:tabLst>
            </a:pPr>
            <a:r>
              <a:rPr sz="5250" spc="-20" dirty="0">
                <a:latin typeface="Carlito"/>
                <a:cs typeface="Carlito"/>
              </a:rPr>
              <a:t>var </a:t>
            </a:r>
            <a:r>
              <a:rPr sz="5250" spc="-5" dirty="0">
                <a:latin typeface="Carlito"/>
                <a:cs typeface="Carlito"/>
              </a:rPr>
              <a:t>visitorCount </a:t>
            </a:r>
            <a:r>
              <a:rPr sz="5250" spc="10" dirty="0">
                <a:latin typeface="Carlito"/>
                <a:cs typeface="Carlito"/>
              </a:rPr>
              <a:t>=</a:t>
            </a:r>
            <a:r>
              <a:rPr sz="5250" spc="70" dirty="0">
                <a:latin typeface="Carlito"/>
                <a:cs typeface="Carlito"/>
              </a:rPr>
              <a:t> </a:t>
            </a:r>
            <a:r>
              <a:rPr sz="5250" spc="10" dirty="0">
                <a:latin typeface="Carlito"/>
                <a:cs typeface="Carlito"/>
              </a:rPr>
              <a:t>90;</a:t>
            </a:r>
            <a:endParaRPr sz="5250">
              <a:latin typeface="Carlito"/>
              <a:cs typeface="Carlito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5147199" y="70381"/>
            <a:ext cx="1934246" cy="193424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1311" y="2420634"/>
            <a:ext cx="20093305" cy="8820785"/>
            <a:chOff x="11311" y="2420634"/>
            <a:chExt cx="20093305" cy="8820785"/>
          </a:xfrm>
        </p:grpSpPr>
        <p:sp>
          <p:nvSpPr>
            <p:cNvPr id="3" name="object 3"/>
            <p:cNvSpPr/>
            <p:nvPr/>
          </p:nvSpPr>
          <p:spPr>
            <a:xfrm>
              <a:off x="11311" y="2420634"/>
              <a:ext cx="20093305" cy="8820785"/>
            </a:xfrm>
            <a:custGeom>
              <a:avLst/>
              <a:gdLst/>
              <a:ahLst/>
              <a:cxnLst/>
              <a:rect l="l" t="t" r="r" b="b"/>
              <a:pathLst>
                <a:path w="20093305" h="8820785">
                  <a:moveTo>
                    <a:pt x="20092788" y="0"/>
                  </a:moveTo>
                  <a:lnTo>
                    <a:pt x="0" y="0"/>
                  </a:lnTo>
                  <a:lnTo>
                    <a:pt x="0" y="8820365"/>
                  </a:lnTo>
                  <a:lnTo>
                    <a:pt x="20092788" y="8820365"/>
                  </a:lnTo>
                  <a:lnTo>
                    <a:pt x="20092788" y="0"/>
                  </a:lnTo>
                  <a:close/>
                </a:path>
              </a:pathLst>
            </a:custGeom>
            <a:solidFill>
              <a:srgbClr val="31ADB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899055" y="2954784"/>
              <a:ext cx="7757095" cy="3516583"/>
            </a:xfrm>
            <a:prstGeom prst="rect">
              <a:avLst/>
            </a:prstGeom>
            <a:blipFill>
              <a:blip r:embed="rId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1283734" y="3849640"/>
              <a:ext cx="5914597" cy="139381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13821" y="525428"/>
            <a:ext cx="16333469" cy="1130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250" spc="-10" dirty="0">
                <a:solidFill>
                  <a:srgbClr val="FF0000"/>
                </a:solidFill>
              </a:rPr>
              <a:t>LETS </a:t>
            </a:r>
            <a:r>
              <a:rPr sz="7250" spc="-15" dirty="0">
                <a:solidFill>
                  <a:srgbClr val="FF0000"/>
                </a:solidFill>
              </a:rPr>
              <a:t>CODE </a:t>
            </a:r>
            <a:r>
              <a:rPr sz="7250" dirty="0">
                <a:solidFill>
                  <a:srgbClr val="000000"/>
                </a:solidFill>
              </a:rPr>
              <a:t>: </a:t>
            </a:r>
            <a:r>
              <a:rPr sz="7250" spc="-5" dirty="0">
                <a:solidFill>
                  <a:srgbClr val="000000"/>
                </a:solidFill>
              </a:rPr>
              <a:t>HASIL </a:t>
            </a:r>
            <a:r>
              <a:rPr sz="7250" spc="-15" dirty="0">
                <a:solidFill>
                  <a:srgbClr val="000000"/>
                </a:solidFill>
              </a:rPr>
              <a:t>PERCABANGAN</a:t>
            </a:r>
            <a:r>
              <a:rPr sz="7250" spc="85" dirty="0">
                <a:solidFill>
                  <a:srgbClr val="000000"/>
                </a:solidFill>
              </a:rPr>
              <a:t> </a:t>
            </a:r>
            <a:r>
              <a:rPr sz="7250" spc="-40" dirty="0">
                <a:solidFill>
                  <a:srgbClr val="000000"/>
                </a:solidFill>
              </a:rPr>
              <a:t>SWITCH</a:t>
            </a:r>
            <a:endParaRPr sz="7250"/>
          </a:p>
        </p:txBody>
      </p:sp>
      <p:sp>
        <p:nvSpPr>
          <p:cNvPr id="7" name="object 7"/>
          <p:cNvSpPr/>
          <p:nvPr/>
        </p:nvSpPr>
        <p:spPr>
          <a:xfrm>
            <a:off x="17198331" y="323002"/>
            <a:ext cx="1932989" cy="193298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311" y="2004628"/>
            <a:ext cx="20093305" cy="8990330"/>
          </a:xfrm>
          <a:custGeom>
            <a:avLst/>
            <a:gdLst/>
            <a:ahLst/>
            <a:cxnLst/>
            <a:rect l="l" t="t" r="r" b="b"/>
            <a:pathLst>
              <a:path w="20093305" h="8990330">
                <a:moveTo>
                  <a:pt x="20092788" y="0"/>
                </a:moveTo>
                <a:lnTo>
                  <a:pt x="0" y="0"/>
                </a:lnTo>
                <a:lnTo>
                  <a:pt x="0" y="8990036"/>
                </a:lnTo>
                <a:lnTo>
                  <a:pt x="20092788" y="8990036"/>
                </a:lnTo>
                <a:lnTo>
                  <a:pt x="20092788" y="0"/>
                </a:lnTo>
                <a:close/>
              </a:path>
            </a:pathLst>
          </a:custGeom>
          <a:solidFill>
            <a:srgbClr val="31ADB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08500" y="650692"/>
            <a:ext cx="13272769" cy="1031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600" dirty="0">
                <a:solidFill>
                  <a:srgbClr val="000000"/>
                </a:solidFill>
              </a:rPr>
              <a:t>6 </a:t>
            </a:r>
            <a:r>
              <a:rPr sz="6600" spc="-10" dirty="0">
                <a:solidFill>
                  <a:srgbClr val="000000"/>
                </a:solidFill>
              </a:rPr>
              <a:t>Bentuk </a:t>
            </a:r>
            <a:r>
              <a:rPr sz="6600" spc="-35" dirty="0">
                <a:solidFill>
                  <a:srgbClr val="000000"/>
                </a:solidFill>
              </a:rPr>
              <a:t>Percabangan </a:t>
            </a:r>
            <a:r>
              <a:rPr sz="6600" dirty="0">
                <a:solidFill>
                  <a:srgbClr val="000000"/>
                </a:solidFill>
              </a:rPr>
              <a:t>pada</a:t>
            </a:r>
            <a:r>
              <a:rPr sz="6600" spc="-95" dirty="0">
                <a:solidFill>
                  <a:srgbClr val="000000"/>
                </a:solidFill>
              </a:rPr>
              <a:t> </a:t>
            </a:r>
            <a:r>
              <a:rPr sz="6600" spc="-25" dirty="0">
                <a:solidFill>
                  <a:srgbClr val="000000"/>
                </a:solidFill>
              </a:rPr>
              <a:t>Javascript</a:t>
            </a:r>
            <a:endParaRPr sz="6600"/>
          </a:p>
        </p:txBody>
      </p:sp>
      <p:sp>
        <p:nvSpPr>
          <p:cNvPr id="4" name="object 4"/>
          <p:cNvSpPr txBox="1"/>
          <p:nvPr/>
        </p:nvSpPr>
        <p:spPr>
          <a:xfrm>
            <a:off x="739884" y="3961575"/>
            <a:ext cx="16021685" cy="163385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577850" indent="-565785">
              <a:lnSpc>
                <a:spcPct val="100000"/>
              </a:lnSpc>
              <a:spcBef>
                <a:spcPts val="125"/>
              </a:spcBef>
              <a:buFont typeface="Arial" panose="020B0704020202090204"/>
              <a:buChar char="•"/>
              <a:tabLst>
                <a:tab pos="577850" algn="l"/>
                <a:tab pos="578485" algn="l"/>
              </a:tabLst>
            </a:pPr>
            <a:r>
              <a:rPr sz="5250" spc="-20" dirty="0">
                <a:latin typeface="Carlito"/>
                <a:cs typeface="Carlito"/>
              </a:rPr>
              <a:t>Percabangan </a:t>
            </a:r>
            <a:r>
              <a:rPr sz="5250" spc="5" dirty="0">
                <a:latin typeface="Carlito"/>
                <a:cs typeface="Carlito"/>
              </a:rPr>
              <a:t>menggunakan </a:t>
            </a:r>
            <a:r>
              <a:rPr sz="5250" spc="-15" dirty="0">
                <a:latin typeface="Carlito"/>
                <a:cs typeface="Carlito"/>
              </a:rPr>
              <a:t>opreator </a:t>
            </a:r>
            <a:r>
              <a:rPr sz="5250" spc="5" dirty="0">
                <a:latin typeface="Carlito"/>
                <a:cs typeface="Carlito"/>
              </a:rPr>
              <a:t>ternary</a:t>
            </a:r>
            <a:r>
              <a:rPr sz="5250" spc="140" dirty="0">
                <a:latin typeface="Carlito"/>
                <a:cs typeface="Carlito"/>
              </a:rPr>
              <a:t> </a:t>
            </a:r>
            <a:r>
              <a:rPr sz="5250" dirty="0">
                <a:latin typeface="Carlito"/>
                <a:cs typeface="Carlito"/>
              </a:rPr>
              <a:t>merupakan</a:t>
            </a:r>
            <a:endParaRPr sz="5250">
              <a:latin typeface="Carlito"/>
              <a:cs typeface="Carlito"/>
            </a:endParaRPr>
          </a:p>
          <a:p>
            <a:pPr marL="577850">
              <a:lnSpc>
                <a:spcPct val="100000"/>
              </a:lnSpc>
              <a:spcBef>
                <a:spcPts val="30"/>
              </a:spcBef>
            </a:pPr>
            <a:r>
              <a:rPr sz="5250" b="1" dirty="0">
                <a:solidFill>
                  <a:srgbClr val="FF0000"/>
                </a:solidFill>
                <a:latin typeface="Carlito"/>
                <a:cs typeface="Carlito"/>
              </a:rPr>
              <a:t>bentuk </a:t>
            </a:r>
            <a:r>
              <a:rPr sz="5250" b="1" spc="5" dirty="0">
                <a:solidFill>
                  <a:srgbClr val="FF0000"/>
                </a:solidFill>
                <a:latin typeface="Carlito"/>
                <a:cs typeface="Carlito"/>
              </a:rPr>
              <a:t>lain </a:t>
            </a:r>
            <a:r>
              <a:rPr sz="5250" spc="5" dirty="0">
                <a:latin typeface="Carlito"/>
                <a:cs typeface="Carlito"/>
              </a:rPr>
              <a:t>dari </a:t>
            </a:r>
            <a:r>
              <a:rPr sz="5250" spc="-10" dirty="0">
                <a:latin typeface="Carlito"/>
                <a:cs typeface="Carlito"/>
              </a:rPr>
              <a:t>percabangan</a:t>
            </a:r>
            <a:r>
              <a:rPr sz="5250" spc="75" dirty="0">
                <a:latin typeface="Carlito"/>
                <a:cs typeface="Carlito"/>
              </a:rPr>
              <a:t> </a:t>
            </a:r>
            <a:r>
              <a:rPr sz="5250" b="1" spc="-10" dirty="0">
                <a:solidFill>
                  <a:srgbClr val="FF0000"/>
                </a:solidFill>
                <a:latin typeface="Carlito"/>
                <a:cs typeface="Carlito"/>
              </a:rPr>
              <a:t>if/else.</a:t>
            </a:r>
            <a:endParaRPr sz="5250">
              <a:latin typeface="Carlito"/>
              <a:cs typeface="Carlito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77426" y="2519924"/>
            <a:ext cx="18749645" cy="76200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26669" rIns="0" bIns="0" rtlCol="0">
            <a:spAutoFit/>
          </a:bodyPr>
          <a:lstStyle/>
          <a:p>
            <a:pPr marL="74930">
              <a:lnSpc>
                <a:spcPct val="100000"/>
              </a:lnSpc>
              <a:spcBef>
                <a:spcPts val="210"/>
              </a:spcBef>
            </a:pPr>
            <a:r>
              <a:rPr sz="4450" dirty="0">
                <a:latin typeface="Arial" panose="020B0704020202090204"/>
                <a:cs typeface="Arial" panose="020B0704020202090204"/>
              </a:rPr>
              <a:t>5. Percabangan</a:t>
            </a:r>
            <a:r>
              <a:rPr sz="4450" spc="-40" dirty="0">
                <a:latin typeface="Arial" panose="020B0704020202090204"/>
                <a:cs typeface="Arial" panose="020B0704020202090204"/>
              </a:rPr>
              <a:t> </a:t>
            </a:r>
            <a:r>
              <a:rPr sz="4450" dirty="0">
                <a:latin typeface="Arial" panose="020B0704020202090204"/>
                <a:cs typeface="Arial" panose="020B0704020202090204"/>
              </a:rPr>
              <a:t>Itenary</a:t>
            </a:r>
            <a:endParaRPr sz="4450">
              <a:latin typeface="Arial" panose="020B0704020202090204"/>
              <a:cs typeface="Arial" panose="020B0704020202090204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5147199" y="70381"/>
            <a:ext cx="1934246" cy="1934246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1311" y="2337684"/>
            <a:ext cx="20093305" cy="8973820"/>
            <a:chOff x="11311" y="2337684"/>
            <a:chExt cx="20093305" cy="8973820"/>
          </a:xfrm>
        </p:grpSpPr>
        <p:sp>
          <p:nvSpPr>
            <p:cNvPr id="3" name="object 3"/>
            <p:cNvSpPr/>
            <p:nvPr/>
          </p:nvSpPr>
          <p:spPr>
            <a:xfrm>
              <a:off x="11311" y="2337684"/>
              <a:ext cx="20093305" cy="8973820"/>
            </a:xfrm>
            <a:custGeom>
              <a:avLst/>
              <a:gdLst/>
              <a:ahLst/>
              <a:cxnLst/>
              <a:rect l="l" t="t" r="r" b="b"/>
              <a:pathLst>
                <a:path w="20093305" h="8973820">
                  <a:moveTo>
                    <a:pt x="20092788" y="0"/>
                  </a:moveTo>
                  <a:lnTo>
                    <a:pt x="0" y="0"/>
                  </a:lnTo>
                  <a:lnTo>
                    <a:pt x="0" y="8973698"/>
                  </a:lnTo>
                  <a:lnTo>
                    <a:pt x="20092788" y="8973698"/>
                  </a:lnTo>
                  <a:lnTo>
                    <a:pt x="20092788" y="0"/>
                  </a:lnTo>
                  <a:close/>
                </a:path>
              </a:pathLst>
            </a:custGeom>
            <a:solidFill>
              <a:srgbClr val="31ADB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388786" y="2639322"/>
              <a:ext cx="9477682" cy="5034822"/>
            </a:xfrm>
            <a:prstGeom prst="rect">
              <a:avLst/>
            </a:prstGeom>
            <a:blipFill>
              <a:blip r:embed="rId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067956" y="924364"/>
            <a:ext cx="10462895" cy="85534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5450" spc="-15" dirty="0">
                <a:solidFill>
                  <a:srgbClr val="FF0000"/>
                </a:solidFill>
              </a:rPr>
              <a:t>LETS </a:t>
            </a:r>
            <a:r>
              <a:rPr sz="5450" spc="-20" dirty="0">
                <a:solidFill>
                  <a:srgbClr val="FF0000"/>
                </a:solidFill>
              </a:rPr>
              <a:t>CODE </a:t>
            </a:r>
            <a:r>
              <a:rPr sz="5450" b="0" spc="-5" dirty="0">
                <a:solidFill>
                  <a:srgbClr val="000000"/>
                </a:solidFill>
                <a:latin typeface="Carlito"/>
                <a:cs typeface="Carlito"/>
              </a:rPr>
              <a:t>: </a:t>
            </a:r>
            <a:r>
              <a:rPr sz="5450" b="0" spc="-20" dirty="0">
                <a:solidFill>
                  <a:srgbClr val="000000"/>
                </a:solidFill>
                <a:latin typeface="Carlito"/>
                <a:cs typeface="Carlito"/>
              </a:rPr>
              <a:t>PERCABANGAN</a:t>
            </a:r>
            <a:r>
              <a:rPr sz="5450" b="0" spc="45" dirty="0">
                <a:solidFill>
                  <a:srgbClr val="000000"/>
                </a:solidFill>
                <a:latin typeface="Carlito"/>
                <a:cs typeface="Carlito"/>
              </a:rPr>
              <a:t> </a:t>
            </a:r>
            <a:r>
              <a:rPr sz="5450" b="0" spc="-20" dirty="0">
                <a:solidFill>
                  <a:srgbClr val="000000"/>
                </a:solidFill>
                <a:latin typeface="Carlito"/>
                <a:cs typeface="Carlito"/>
              </a:rPr>
              <a:t>ITENARY</a:t>
            </a:r>
            <a:endParaRPr sz="5450">
              <a:latin typeface="Carlito"/>
              <a:cs typeface="Carlito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5147199" y="70381"/>
            <a:ext cx="1934246" cy="193424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2386700"/>
            <a:ext cx="20092035" cy="8924925"/>
            <a:chOff x="0" y="2386700"/>
            <a:chExt cx="20092035" cy="8924925"/>
          </a:xfrm>
        </p:grpSpPr>
        <p:sp>
          <p:nvSpPr>
            <p:cNvPr id="3" name="object 3"/>
            <p:cNvSpPr/>
            <p:nvPr/>
          </p:nvSpPr>
          <p:spPr>
            <a:xfrm>
              <a:off x="0" y="2386700"/>
              <a:ext cx="20092035" cy="8924925"/>
            </a:xfrm>
            <a:custGeom>
              <a:avLst/>
              <a:gdLst/>
              <a:ahLst/>
              <a:cxnLst/>
              <a:rect l="l" t="t" r="r" b="b"/>
              <a:pathLst>
                <a:path w="20092035" h="8924925">
                  <a:moveTo>
                    <a:pt x="20091531" y="0"/>
                  </a:moveTo>
                  <a:lnTo>
                    <a:pt x="0" y="0"/>
                  </a:lnTo>
                  <a:lnTo>
                    <a:pt x="0" y="8924682"/>
                  </a:lnTo>
                  <a:lnTo>
                    <a:pt x="20091531" y="8924682"/>
                  </a:lnTo>
                  <a:lnTo>
                    <a:pt x="20091531" y="0"/>
                  </a:lnTo>
                  <a:close/>
                </a:path>
              </a:pathLst>
            </a:custGeom>
            <a:solidFill>
              <a:srgbClr val="31ADB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005456" y="2639322"/>
              <a:ext cx="8410642" cy="3643522"/>
            </a:xfrm>
            <a:prstGeom prst="rect">
              <a:avLst/>
            </a:prstGeom>
            <a:blipFill>
              <a:blip r:embed="rId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1850559" y="3069155"/>
              <a:ext cx="5135368" cy="258653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067956" y="924364"/>
            <a:ext cx="12232005" cy="85534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5450" spc="-15" dirty="0">
                <a:solidFill>
                  <a:srgbClr val="FF0000"/>
                </a:solidFill>
              </a:rPr>
              <a:t>LETS </a:t>
            </a:r>
            <a:r>
              <a:rPr sz="5450" spc="-20" dirty="0">
                <a:solidFill>
                  <a:srgbClr val="FF0000"/>
                </a:solidFill>
              </a:rPr>
              <a:t>CODE </a:t>
            </a:r>
            <a:r>
              <a:rPr sz="5450" b="0" spc="-5" dirty="0">
                <a:solidFill>
                  <a:srgbClr val="000000"/>
                </a:solidFill>
                <a:latin typeface="Carlito"/>
                <a:cs typeface="Carlito"/>
              </a:rPr>
              <a:t>: </a:t>
            </a:r>
            <a:r>
              <a:rPr sz="5450" b="0" spc="-10" dirty="0">
                <a:solidFill>
                  <a:srgbClr val="000000"/>
                </a:solidFill>
                <a:latin typeface="Carlito"/>
                <a:cs typeface="Carlito"/>
              </a:rPr>
              <a:t>HASIL </a:t>
            </a:r>
            <a:r>
              <a:rPr sz="5450" b="0" spc="-15" dirty="0">
                <a:solidFill>
                  <a:srgbClr val="000000"/>
                </a:solidFill>
                <a:latin typeface="Carlito"/>
                <a:cs typeface="Carlito"/>
              </a:rPr>
              <a:t>PERCABANGAN</a:t>
            </a:r>
            <a:r>
              <a:rPr sz="5450" b="0" spc="15" dirty="0">
                <a:solidFill>
                  <a:srgbClr val="000000"/>
                </a:solidFill>
                <a:latin typeface="Carlito"/>
                <a:cs typeface="Carlito"/>
              </a:rPr>
              <a:t> </a:t>
            </a:r>
            <a:r>
              <a:rPr sz="5450" b="0" spc="-20" dirty="0">
                <a:solidFill>
                  <a:srgbClr val="000000"/>
                </a:solidFill>
                <a:latin typeface="Carlito"/>
                <a:cs typeface="Carlito"/>
              </a:rPr>
              <a:t>ITENARY</a:t>
            </a:r>
            <a:endParaRPr sz="5450">
              <a:latin typeface="Carlito"/>
              <a:cs typeface="Carlito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5147199" y="70381"/>
            <a:ext cx="1934246" cy="193424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1311" y="0"/>
            <a:ext cx="20093305" cy="2004695"/>
            <a:chOff x="11311" y="0"/>
            <a:chExt cx="20093305" cy="2004695"/>
          </a:xfrm>
        </p:grpSpPr>
        <p:sp>
          <p:nvSpPr>
            <p:cNvPr id="3" name="object 3"/>
            <p:cNvSpPr/>
            <p:nvPr/>
          </p:nvSpPr>
          <p:spPr>
            <a:xfrm>
              <a:off x="11311" y="0"/>
              <a:ext cx="20093305" cy="2004695"/>
            </a:xfrm>
            <a:custGeom>
              <a:avLst/>
              <a:gdLst/>
              <a:ahLst/>
              <a:cxnLst/>
              <a:rect l="l" t="t" r="r" b="b"/>
              <a:pathLst>
                <a:path w="20093305" h="2004695">
                  <a:moveTo>
                    <a:pt x="0" y="2004628"/>
                  </a:moveTo>
                  <a:lnTo>
                    <a:pt x="20092787" y="2004628"/>
                  </a:lnTo>
                  <a:lnTo>
                    <a:pt x="20092787" y="0"/>
                  </a:lnTo>
                  <a:lnTo>
                    <a:pt x="0" y="0"/>
                  </a:lnTo>
                  <a:lnTo>
                    <a:pt x="0" y="2004628"/>
                  </a:lnTo>
                  <a:close/>
                </a:path>
              </a:pathLst>
            </a:custGeom>
            <a:solidFill>
              <a:srgbClr val="31ADB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5147199" y="70381"/>
              <a:ext cx="1934246" cy="1934246"/>
            </a:xfrm>
            <a:prstGeom prst="rect">
              <a:avLst/>
            </a:prstGeom>
            <a:blipFill>
              <a:blip r:embed="rId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43691" y="615249"/>
            <a:ext cx="13272769" cy="1031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600" dirty="0"/>
              <a:t>6 </a:t>
            </a:r>
            <a:r>
              <a:rPr sz="6600" spc="-10" dirty="0"/>
              <a:t>Bentuk </a:t>
            </a:r>
            <a:r>
              <a:rPr sz="6600" spc="-35" dirty="0"/>
              <a:t>Percabangan </a:t>
            </a:r>
            <a:r>
              <a:rPr sz="6600" spc="5" dirty="0"/>
              <a:t>pada</a:t>
            </a:r>
            <a:r>
              <a:rPr sz="6600" spc="-105" dirty="0"/>
              <a:t> </a:t>
            </a:r>
            <a:r>
              <a:rPr sz="6600" spc="-25" dirty="0"/>
              <a:t>Javascript</a:t>
            </a:r>
            <a:endParaRPr sz="6600"/>
          </a:p>
        </p:txBody>
      </p:sp>
      <p:sp>
        <p:nvSpPr>
          <p:cNvPr id="6" name="object 6"/>
          <p:cNvSpPr txBox="1"/>
          <p:nvPr/>
        </p:nvSpPr>
        <p:spPr>
          <a:xfrm>
            <a:off x="739884" y="2533157"/>
            <a:ext cx="17452340" cy="28797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50" dirty="0">
                <a:latin typeface="Arial" panose="020B0704020202090204"/>
                <a:cs typeface="Arial" panose="020B0704020202090204"/>
              </a:rPr>
              <a:t>6. Percabangan Bersarang ( Nested</a:t>
            </a:r>
            <a:r>
              <a:rPr sz="4450" spc="-60" dirty="0">
                <a:latin typeface="Arial" panose="020B0704020202090204"/>
                <a:cs typeface="Arial" panose="020B0704020202090204"/>
              </a:rPr>
              <a:t> </a:t>
            </a:r>
            <a:r>
              <a:rPr sz="4450" dirty="0">
                <a:latin typeface="Arial" panose="020B0704020202090204"/>
                <a:cs typeface="Arial" panose="020B0704020202090204"/>
              </a:rPr>
              <a:t>)</a:t>
            </a:r>
            <a:endParaRPr sz="4450">
              <a:latin typeface="Arial" panose="020B0704020202090204"/>
              <a:cs typeface="Arial" panose="020B0704020202090204"/>
            </a:endParaRPr>
          </a:p>
          <a:p>
            <a:pPr marL="577850" indent="-565785">
              <a:lnSpc>
                <a:spcPct val="100000"/>
              </a:lnSpc>
              <a:spcBef>
                <a:spcPts val="4485"/>
              </a:spcBef>
              <a:buFont typeface="Arial" panose="020B0704020202090204"/>
              <a:buChar char="•"/>
              <a:tabLst>
                <a:tab pos="577850" algn="l"/>
                <a:tab pos="578485" algn="l"/>
              </a:tabLst>
            </a:pPr>
            <a:r>
              <a:rPr sz="5250" spc="-20" dirty="0">
                <a:latin typeface="Carlito"/>
                <a:cs typeface="Carlito"/>
              </a:rPr>
              <a:t>Percabangan </a:t>
            </a:r>
            <a:r>
              <a:rPr sz="5250" spc="5" dirty="0">
                <a:latin typeface="Carlito"/>
                <a:cs typeface="Carlito"/>
              </a:rPr>
              <a:t>menggunakan </a:t>
            </a:r>
            <a:r>
              <a:rPr sz="5250" spc="-20" dirty="0">
                <a:latin typeface="Carlito"/>
                <a:cs typeface="Carlito"/>
              </a:rPr>
              <a:t>operator </a:t>
            </a:r>
            <a:r>
              <a:rPr sz="5250" spc="5" dirty="0">
                <a:latin typeface="Carlito"/>
                <a:cs typeface="Carlito"/>
              </a:rPr>
              <a:t>ternary </a:t>
            </a:r>
            <a:r>
              <a:rPr sz="5250" spc="-10" dirty="0">
                <a:latin typeface="Carlito"/>
                <a:cs typeface="Carlito"/>
              </a:rPr>
              <a:t>yang</a:t>
            </a:r>
            <a:r>
              <a:rPr sz="5250" spc="175" dirty="0">
                <a:latin typeface="Carlito"/>
                <a:cs typeface="Carlito"/>
              </a:rPr>
              <a:t> </a:t>
            </a:r>
            <a:r>
              <a:rPr sz="5250" dirty="0">
                <a:latin typeface="Carlito"/>
                <a:cs typeface="Carlito"/>
              </a:rPr>
              <a:t>merupakan</a:t>
            </a:r>
            <a:endParaRPr sz="5250">
              <a:latin typeface="Carlito"/>
              <a:cs typeface="Carlito"/>
            </a:endParaRPr>
          </a:p>
          <a:p>
            <a:pPr marL="577850">
              <a:lnSpc>
                <a:spcPct val="100000"/>
              </a:lnSpc>
              <a:spcBef>
                <a:spcPts val="35"/>
              </a:spcBef>
            </a:pPr>
            <a:r>
              <a:rPr sz="5250" b="1" dirty="0">
                <a:solidFill>
                  <a:srgbClr val="FF0000"/>
                </a:solidFill>
                <a:latin typeface="Carlito"/>
                <a:cs typeface="Carlito"/>
              </a:rPr>
              <a:t>bentuk </a:t>
            </a:r>
            <a:r>
              <a:rPr sz="5250" b="1" spc="10" dirty="0">
                <a:solidFill>
                  <a:srgbClr val="FF0000"/>
                </a:solidFill>
                <a:latin typeface="Carlito"/>
                <a:cs typeface="Carlito"/>
              </a:rPr>
              <a:t>lain </a:t>
            </a:r>
            <a:r>
              <a:rPr sz="5250" spc="5" dirty="0">
                <a:latin typeface="Carlito"/>
                <a:cs typeface="Carlito"/>
              </a:rPr>
              <a:t>dari </a:t>
            </a:r>
            <a:r>
              <a:rPr sz="5250" spc="-10" dirty="0">
                <a:latin typeface="Carlito"/>
                <a:cs typeface="Carlito"/>
              </a:rPr>
              <a:t>percabangan</a:t>
            </a:r>
            <a:r>
              <a:rPr sz="5250" spc="65" dirty="0">
                <a:latin typeface="Carlito"/>
                <a:cs typeface="Carlito"/>
              </a:rPr>
              <a:t> </a:t>
            </a:r>
            <a:r>
              <a:rPr sz="5250" b="1" spc="-10" dirty="0">
                <a:solidFill>
                  <a:srgbClr val="FF0000"/>
                </a:solidFill>
                <a:latin typeface="Carlito"/>
                <a:cs typeface="Carlito"/>
              </a:rPr>
              <a:t>if/else.</a:t>
            </a:r>
            <a:endParaRPr sz="525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1311" y="0"/>
            <a:ext cx="20093305" cy="2004695"/>
            <a:chOff x="11311" y="0"/>
            <a:chExt cx="20093305" cy="2004695"/>
          </a:xfrm>
        </p:grpSpPr>
        <p:sp>
          <p:nvSpPr>
            <p:cNvPr id="3" name="object 3"/>
            <p:cNvSpPr/>
            <p:nvPr/>
          </p:nvSpPr>
          <p:spPr>
            <a:xfrm>
              <a:off x="11311" y="0"/>
              <a:ext cx="20093305" cy="2004695"/>
            </a:xfrm>
            <a:custGeom>
              <a:avLst/>
              <a:gdLst/>
              <a:ahLst/>
              <a:cxnLst/>
              <a:rect l="l" t="t" r="r" b="b"/>
              <a:pathLst>
                <a:path w="20093305" h="2004695">
                  <a:moveTo>
                    <a:pt x="0" y="2004628"/>
                  </a:moveTo>
                  <a:lnTo>
                    <a:pt x="20092787" y="2004628"/>
                  </a:lnTo>
                  <a:lnTo>
                    <a:pt x="20092787" y="0"/>
                  </a:lnTo>
                  <a:lnTo>
                    <a:pt x="0" y="0"/>
                  </a:lnTo>
                  <a:lnTo>
                    <a:pt x="0" y="2004628"/>
                  </a:lnTo>
                  <a:close/>
                </a:path>
              </a:pathLst>
            </a:custGeom>
            <a:solidFill>
              <a:srgbClr val="31ADB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5147199" y="70381"/>
              <a:ext cx="1934246" cy="1934246"/>
            </a:xfrm>
            <a:prstGeom prst="rect">
              <a:avLst/>
            </a:prstGeom>
            <a:blipFill>
              <a:blip r:embed="rId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956811" y="373353"/>
            <a:ext cx="12425045" cy="1031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903345" algn="l"/>
              </a:tabLst>
            </a:pPr>
            <a:r>
              <a:rPr sz="6600" spc="-10" dirty="0"/>
              <a:t>LETS</a:t>
            </a:r>
            <a:r>
              <a:rPr sz="6600" dirty="0"/>
              <a:t> </a:t>
            </a:r>
            <a:r>
              <a:rPr sz="6600" spc="-15" dirty="0"/>
              <a:t>CODE	</a:t>
            </a:r>
            <a:r>
              <a:rPr sz="6600" b="0" dirty="0">
                <a:latin typeface="Carlito"/>
                <a:cs typeface="Carlito"/>
              </a:rPr>
              <a:t>: </a:t>
            </a:r>
            <a:r>
              <a:rPr sz="6600" b="0" spc="-15" dirty="0">
                <a:latin typeface="Carlito"/>
                <a:cs typeface="Carlito"/>
              </a:rPr>
              <a:t>PERCABANGAN</a:t>
            </a:r>
            <a:r>
              <a:rPr sz="6600" b="0" spc="-75" dirty="0">
                <a:latin typeface="Carlito"/>
                <a:cs typeface="Carlito"/>
              </a:rPr>
              <a:t> </a:t>
            </a:r>
            <a:r>
              <a:rPr sz="6600" b="0" spc="-25" dirty="0">
                <a:latin typeface="Carlito"/>
                <a:cs typeface="Carlito"/>
              </a:rPr>
              <a:t>NESTED</a:t>
            </a:r>
            <a:endParaRPr sz="6600">
              <a:latin typeface="Carlito"/>
              <a:cs typeface="Carlito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893599" y="2354024"/>
            <a:ext cx="9744128" cy="746551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1311" y="0"/>
            <a:ext cx="20093305" cy="2004695"/>
            <a:chOff x="11311" y="0"/>
            <a:chExt cx="20093305" cy="2004695"/>
          </a:xfrm>
        </p:grpSpPr>
        <p:sp>
          <p:nvSpPr>
            <p:cNvPr id="3" name="object 3"/>
            <p:cNvSpPr/>
            <p:nvPr/>
          </p:nvSpPr>
          <p:spPr>
            <a:xfrm>
              <a:off x="11311" y="0"/>
              <a:ext cx="20093305" cy="2004695"/>
            </a:xfrm>
            <a:custGeom>
              <a:avLst/>
              <a:gdLst/>
              <a:ahLst/>
              <a:cxnLst/>
              <a:rect l="l" t="t" r="r" b="b"/>
              <a:pathLst>
                <a:path w="20093305" h="2004695">
                  <a:moveTo>
                    <a:pt x="0" y="2004628"/>
                  </a:moveTo>
                  <a:lnTo>
                    <a:pt x="20092787" y="2004628"/>
                  </a:lnTo>
                  <a:lnTo>
                    <a:pt x="20092787" y="0"/>
                  </a:lnTo>
                  <a:lnTo>
                    <a:pt x="0" y="0"/>
                  </a:lnTo>
                  <a:lnTo>
                    <a:pt x="0" y="2004628"/>
                  </a:lnTo>
                  <a:close/>
                </a:path>
              </a:pathLst>
            </a:custGeom>
            <a:solidFill>
              <a:srgbClr val="31ADB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5147199" y="70381"/>
              <a:ext cx="1934246" cy="1934246"/>
            </a:xfrm>
            <a:prstGeom prst="rect">
              <a:avLst/>
            </a:prstGeom>
            <a:blipFill>
              <a:blip r:embed="rId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57522" y="566484"/>
            <a:ext cx="12213590" cy="85534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5450" spc="-15" dirty="0"/>
              <a:t>LETS </a:t>
            </a:r>
            <a:r>
              <a:rPr sz="5450" spc="-20" dirty="0"/>
              <a:t>CODE </a:t>
            </a:r>
            <a:r>
              <a:rPr sz="5450" spc="-5" dirty="0"/>
              <a:t>: HASIL </a:t>
            </a:r>
            <a:r>
              <a:rPr sz="5450" spc="-20" dirty="0"/>
              <a:t>PERCABANGAN</a:t>
            </a:r>
            <a:r>
              <a:rPr sz="5450" spc="-5" dirty="0"/>
              <a:t> </a:t>
            </a:r>
            <a:r>
              <a:rPr sz="5450" spc="-25" dirty="0"/>
              <a:t>NESTED</a:t>
            </a:r>
            <a:endParaRPr sz="5450"/>
          </a:p>
        </p:txBody>
      </p:sp>
      <p:sp>
        <p:nvSpPr>
          <p:cNvPr id="6" name="object 6"/>
          <p:cNvSpPr/>
          <p:nvPr/>
        </p:nvSpPr>
        <p:spPr>
          <a:xfrm>
            <a:off x="1005456" y="2442002"/>
            <a:ext cx="7852614" cy="321368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2350892" y="2777955"/>
            <a:ext cx="3914306" cy="33020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2162251" y="6989178"/>
            <a:ext cx="4108546" cy="67824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005456" y="6255195"/>
            <a:ext cx="7556004" cy="304150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21590" y="13970"/>
            <a:ext cx="20060285" cy="11287760"/>
          </a:xfrm>
          <a:custGeom>
            <a:avLst/>
            <a:gdLst/>
            <a:ahLst/>
            <a:cxnLst/>
            <a:rect l="l" t="t" r="r" b="b"/>
            <a:pathLst>
              <a:path w="20060285" h="11287760">
                <a:moveTo>
                  <a:pt x="0" y="11287503"/>
                </a:moveTo>
                <a:lnTo>
                  <a:pt x="20060110" y="11287503"/>
                </a:lnTo>
                <a:lnTo>
                  <a:pt x="20060110" y="0"/>
                </a:lnTo>
                <a:lnTo>
                  <a:pt x="0" y="0"/>
                </a:lnTo>
                <a:lnTo>
                  <a:pt x="0" y="11287503"/>
                </a:lnTo>
                <a:close/>
              </a:path>
            </a:pathLst>
          </a:custGeom>
          <a:solidFill>
            <a:srgbClr val="31ADB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235079" y="4054852"/>
            <a:ext cx="7986395" cy="288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05" algn="ctr">
              <a:lnSpc>
                <a:spcPct val="100000"/>
              </a:lnSpc>
              <a:spcBef>
                <a:spcPts val="100"/>
              </a:spcBef>
            </a:pPr>
            <a:r>
              <a:rPr sz="6600" spc="-145" dirty="0">
                <a:latin typeface="Arial" panose="020B0704020202090204"/>
                <a:cs typeface="Arial" panose="020B0704020202090204"/>
              </a:rPr>
              <a:t>Bab</a:t>
            </a:r>
            <a:r>
              <a:rPr sz="6600" spc="-65" dirty="0">
                <a:latin typeface="Arial" panose="020B0704020202090204"/>
                <a:cs typeface="Arial" panose="020B0704020202090204"/>
              </a:rPr>
              <a:t> </a:t>
            </a:r>
            <a:r>
              <a:rPr sz="6600" spc="290" dirty="0">
                <a:latin typeface="Arial" panose="020B0704020202090204"/>
                <a:cs typeface="Arial" panose="020B0704020202090204"/>
              </a:rPr>
              <a:t>6</a:t>
            </a:r>
            <a:endParaRPr sz="6600">
              <a:latin typeface="Arial" panose="020B0704020202090204"/>
              <a:cs typeface="Arial" panose="020B0704020202090204"/>
            </a:endParaRPr>
          </a:p>
          <a:p>
            <a:pPr marL="12065" marR="5080" algn="ctr">
              <a:lnSpc>
                <a:spcPct val="101000"/>
              </a:lnSpc>
              <a:spcBef>
                <a:spcPts val="340"/>
              </a:spcBef>
            </a:pPr>
            <a:r>
              <a:rPr sz="5900" spc="15" dirty="0"/>
              <a:t>PERULANGAN /</a:t>
            </a:r>
            <a:r>
              <a:rPr sz="5900" spc="-45" dirty="0"/>
              <a:t> </a:t>
            </a:r>
            <a:r>
              <a:rPr sz="5900" dirty="0"/>
              <a:t>LOOPING  </a:t>
            </a:r>
            <a:r>
              <a:rPr sz="5900" spc="-5" dirty="0"/>
              <a:t>DALAM </a:t>
            </a:r>
            <a:r>
              <a:rPr sz="5900" spc="-60" dirty="0"/>
              <a:t>JAVASCRIPT</a:t>
            </a:r>
            <a:endParaRPr sz="5900"/>
          </a:p>
        </p:txBody>
      </p:sp>
      <p:sp>
        <p:nvSpPr>
          <p:cNvPr id="6" name="object 6"/>
          <p:cNvSpPr/>
          <p:nvPr/>
        </p:nvSpPr>
        <p:spPr>
          <a:xfrm>
            <a:off x="1715559" y="3454999"/>
            <a:ext cx="3212433" cy="3212433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1311" y="0"/>
            <a:ext cx="20093305" cy="2004695"/>
            <a:chOff x="11311" y="0"/>
            <a:chExt cx="20093305" cy="2004695"/>
          </a:xfrm>
        </p:grpSpPr>
        <p:sp>
          <p:nvSpPr>
            <p:cNvPr id="3" name="object 3"/>
            <p:cNvSpPr/>
            <p:nvPr/>
          </p:nvSpPr>
          <p:spPr>
            <a:xfrm>
              <a:off x="11311" y="0"/>
              <a:ext cx="20093305" cy="2004695"/>
            </a:xfrm>
            <a:custGeom>
              <a:avLst/>
              <a:gdLst/>
              <a:ahLst/>
              <a:cxnLst/>
              <a:rect l="l" t="t" r="r" b="b"/>
              <a:pathLst>
                <a:path w="20093305" h="2004695">
                  <a:moveTo>
                    <a:pt x="0" y="2004628"/>
                  </a:moveTo>
                  <a:lnTo>
                    <a:pt x="20092787" y="2004628"/>
                  </a:lnTo>
                  <a:lnTo>
                    <a:pt x="20092787" y="0"/>
                  </a:lnTo>
                  <a:lnTo>
                    <a:pt x="0" y="0"/>
                  </a:lnTo>
                  <a:lnTo>
                    <a:pt x="0" y="2004628"/>
                  </a:lnTo>
                  <a:close/>
                </a:path>
              </a:pathLst>
            </a:custGeom>
            <a:solidFill>
              <a:srgbClr val="31ADB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5147199" y="70381"/>
              <a:ext cx="1934246" cy="1934246"/>
            </a:xfrm>
            <a:prstGeom prst="rect">
              <a:avLst/>
            </a:prstGeom>
            <a:blipFill>
              <a:blip r:embed="rId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068070" y="275590"/>
            <a:ext cx="11936730" cy="1128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250" spc="-5" dirty="0"/>
              <a:t>PERULANGAN </a:t>
            </a:r>
            <a:r>
              <a:rPr sz="7250" dirty="0"/>
              <a:t>/</a:t>
            </a:r>
            <a:r>
              <a:rPr sz="7250" spc="-10" dirty="0"/>
              <a:t> </a:t>
            </a:r>
            <a:r>
              <a:rPr sz="7250" spc="-25" dirty="0"/>
              <a:t>LOOPING</a:t>
            </a:r>
            <a:endParaRPr sz="7250"/>
          </a:p>
        </p:txBody>
      </p:sp>
      <p:sp>
        <p:nvSpPr>
          <p:cNvPr id="6" name="object 6"/>
          <p:cNvSpPr txBox="1"/>
          <p:nvPr/>
        </p:nvSpPr>
        <p:spPr>
          <a:xfrm>
            <a:off x="1255222" y="2604524"/>
            <a:ext cx="17428210" cy="42081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577850" marR="5080" indent="-565785">
              <a:lnSpc>
                <a:spcPct val="100000"/>
              </a:lnSpc>
              <a:spcBef>
                <a:spcPts val="90"/>
              </a:spcBef>
              <a:buFont typeface="Arial" panose="020B0704020202090204"/>
              <a:buChar char="•"/>
              <a:tabLst>
                <a:tab pos="577850" algn="l"/>
                <a:tab pos="578485" algn="l"/>
              </a:tabLst>
            </a:pPr>
            <a:r>
              <a:rPr sz="5250" spc="-15" dirty="0">
                <a:latin typeface="Carlito"/>
                <a:cs typeface="Carlito"/>
              </a:rPr>
              <a:t>Perulangan akan </a:t>
            </a:r>
            <a:r>
              <a:rPr sz="5250" spc="5" dirty="0">
                <a:latin typeface="Carlito"/>
                <a:cs typeface="Carlito"/>
              </a:rPr>
              <a:t>membantu </a:t>
            </a:r>
            <a:r>
              <a:rPr sz="5250" spc="-10" dirty="0">
                <a:latin typeface="Carlito"/>
                <a:cs typeface="Carlito"/>
              </a:rPr>
              <a:t>kita mengeksekusi </a:t>
            </a:r>
            <a:r>
              <a:rPr sz="5250" spc="-40" dirty="0">
                <a:latin typeface="Carlito"/>
                <a:cs typeface="Carlito"/>
              </a:rPr>
              <a:t>kode </a:t>
            </a:r>
            <a:r>
              <a:rPr sz="5250" spc="-10" dirty="0">
                <a:latin typeface="Carlito"/>
                <a:cs typeface="Carlito"/>
              </a:rPr>
              <a:t>yang  </a:t>
            </a:r>
            <a:r>
              <a:rPr sz="5250" spc="10" dirty="0">
                <a:latin typeface="Carlito"/>
                <a:cs typeface="Carlito"/>
              </a:rPr>
              <a:t>berulang-ulang, </a:t>
            </a:r>
            <a:r>
              <a:rPr sz="5250" spc="-5" dirty="0">
                <a:latin typeface="Carlito"/>
                <a:cs typeface="Carlito"/>
              </a:rPr>
              <a:t>berapapun </a:t>
            </a:r>
            <a:r>
              <a:rPr sz="5250" spc="-10" dirty="0">
                <a:latin typeface="Carlito"/>
                <a:cs typeface="Carlito"/>
              </a:rPr>
              <a:t>yang kita </a:t>
            </a:r>
            <a:r>
              <a:rPr sz="5250" spc="10" dirty="0">
                <a:latin typeface="Carlito"/>
                <a:cs typeface="Carlito"/>
              </a:rPr>
              <a:t>mau. Ada lima </a:t>
            </a:r>
            <a:r>
              <a:rPr sz="5250" dirty="0">
                <a:latin typeface="Carlito"/>
                <a:cs typeface="Carlito"/>
              </a:rPr>
              <a:t>macam  bentuk </a:t>
            </a:r>
            <a:r>
              <a:rPr sz="5250" spc="-5" dirty="0">
                <a:latin typeface="Carlito"/>
                <a:cs typeface="Carlito"/>
              </a:rPr>
              <a:t>perulangan </a:t>
            </a:r>
            <a:r>
              <a:rPr sz="5250" spc="5" dirty="0">
                <a:latin typeface="Carlito"/>
                <a:cs typeface="Carlito"/>
              </a:rPr>
              <a:t>di </a:t>
            </a:r>
            <a:r>
              <a:rPr sz="5250" spc="-10" dirty="0">
                <a:latin typeface="Carlito"/>
                <a:cs typeface="Carlito"/>
              </a:rPr>
              <a:t>Javascript. </a:t>
            </a:r>
            <a:r>
              <a:rPr sz="5250" spc="-20" dirty="0">
                <a:latin typeface="Carlito"/>
                <a:cs typeface="Carlito"/>
              </a:rPr>
              <a:t>Secara </a:t>
            </a:r>
            <a:r>
              <a:rPr sz="5250" spc="10" dirty="0">
                <a:latin typeface="Carlito"/>
                <a:cs typeface="Carlito"/>
              </a:rPr>
              <a:t>umum, </a:t>
            </a:r>
            <a:r>
              <a:rPr sz="5250" spc="-5" dirty="0">
                <a:latin typeface="Carlito"/>
                <a:cs typeface="Carlito"/>
              </a:rPr>
              <a:t>perulangan </a:t>
            </a:r>
            <a:r>
              <a:rPr sz="5250" spc="5" dirty="0">
                <a:latin typeface="Carlito"/>
                <a:cs typeface="Carlito"/>
              </a:rPr>
              <a:t>ini  dibagi</a:t>
            </a:r>
            <a:r>
              <a:rPr sz="5250" spc="25" dirty="0">
                <a:latin typeface="Carlito"/>
                <a:cs typeface="Carlito"/>
              </a:rPr>
              <a:t> </a:t>
            </a:r>
            <a:r>
              <a:rPr sz="5250" spc="5" dirty="0">
                <a:latin typeface="Carlito"/>
                <a:cs typeface="Carlito"/>
              </a:rPr>
              <a:t>dua.</a:t>
            </a:r>
            <a:endParaRPr sz="5250">
              <a:latin typeface="Carlito"/>
              <a:cs typeface="Carlito"/>
            </a:endParaRPr>
          </a:p>
          <a:p>
            <a:pPr marL="578485" indent="-565785">
              <a:lnSpc>
                <a:spcPct val="100000"/>
              </a:lnSpc>
              <a:spcBef>
                <a:spcPts val="1300"/>
              </a:spcBef>
              <a:buFont typeface="Arial" panose="020B0704020202090204"/>
              <a:buChar char="•"/>
              <a:tabLst>
                <a:tab pos="577850" algn="l"/>
                <a:tab pos="578485" algn="l"/>
              </a:tabLst>
            </a:pPr>
            <a:r>
              <a:rPr sz="5250" spc="-50" dirty="0">
                <a:latin typeface="Carlito"/>
                <a:cs typeface="Carlito"/>
              </a:rPr>
              <a:t>Yaitu: </a:t>
            </a:r>
            <a:r>
              <a:rPr sz="5250" b="1" spc="-10" dirty="0">
                <a:solidFill>
                  <a:srgbClr val="FF0000"/>
                </a:solidFill>
                <a:latin typeface="Carlito"/>
                <a:cs typeface="Carlito"/>
              </a:rPr>
              <a:t>counted </a:t>
            </a:r>
            <a:r>
              <a:rPr sz="5250" b="1" spc="10" dirty="0">
                <a:solidFill>
                  <a:srgbClr val="FF0000"/>
                </a:solidFill>
                <a:latin typeface="Carlito"/>
                <a:cs typeface="Carlito"/>
              </a:rPr>
              <a:t>loop dan </a:t>
            </a:r>
            <a:r>
              <a:rPr sz="5250" b="1" spc="-5" dirty="0">
                <a:solidFill>
                  <a:srgbClr val="FF0000"/>
                </a:solidFill>
                <a:latin typeface="Carlito"/>
                <a:cs typeface="Carlito"/>
              </a:rPr>
              <a:t>uncounted</a:t>
            </a:r>
            <a:r>
              <a:rPr sz="5250" b="1" spc="110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5250" b="1" spc="10" dirty="0">
                <a:solidFill>
                  <a:srgbClr val="FF0000"/>
                </a:solidFill>
                <a:latin typeface="Carlito"/>
                <a:cs typeface="Carlito"/>
              </a:rPr>
              <a:t>loop</a:t>
            </a:r>
            <a:r>
              <a:rPr sz="5250" spc="10" dirty="0">
                <a:latin typeface="Carlito"/>
                <a:cs typeface="Carlito"/>
              </a:rPr>
              <a:t>.</a:t>
            </a:r>
            <a:endParaRPr sz="525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1311" y="0"/>
            <a:ext cx="20093305" cy="2004695"/>
            <a:chOff x="11311" y="0"/>
            <a:chExt cx="20093305" cy="2004695"/>
          </a:xfrm>
        </p:grpSpPr>
        <p:sp>
          <p:nvSpPr>
            <p:cNvPr id="3" name="object 3"/>
            <p:cNvSpPr/>
            <p:nvPr/>
          </p:nvSpPr>
          <p:spPr>
            <a:xfrm>
              <a:off x="11311" y="0"/>
              <a:ext cx="20093305" cy="2004695"/>
            </a:xfrm>
            <a:custGeom>
              <a:avLst/>
              <a:gdLst/>
              <a:ahLst/>
              <a:cxnLst/>
              <a:rect l="l" t="t" r="r" b="b"/>
              <a:pathLst>
                <a:path w="20093305" h="2004695">
                  <a:moveTo>
                    <a:pt x="0" y="2004628"/>
                  </a:moveTo>
                  <a:lnTo>
                    <a:pt x="20092787" y="2004628"/>
                  </a:lnTo>
                  <a:lnTo>
                    <a:pt x="20092787" y="0"/>
                  </a:lnTo>
                  <a:lnTo>
                    <a:pt x="0" y="0"/>
                  </a:lnTo>
                  <a:lnTo>
                    <a:pt x="0" y="2004628"/>
                  </a:lnTo>
                  <a:close/>
                </a:path>
              </a:pathLst>
            </a:custGeom>
            <a:solidFill>
              <a:srgbClr val="31ADB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5147199" y="70381"/>
              <a:ext cx="1934246" cy="1934246"/>
            </a:xfrm>
            <a:prstGeom prst="rect">
              <a:avLst/>
            </a:prstGeom>
            <a:blipFill>
              <a:blip r:embed="rId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068070" y="292735"/>
            <a:ext cx="14078585" cy="1128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250" spc="-30" dirty="0"/>
              <a:t>Counted </a:t>
            </a:r>
            <a:r>
              <a:rPr sz="7250" spc="5" dirty="0"/>
              <a:t>loop dan </a:t>
            </a:r>
            <a:r>
              <a:rPr sz="7250" spc="-25" dirty="0"/>
              <a:t>Uncounted</a:t>
            </a:r>
            <a:r>
              <a:rPr sz="7250" spc="-5" dirty="0"/>
              <a:t> </a:t>
            </a:r>
            <a:r>
              <a:rPr sz="7250" dirty="0"/>
              <a:t>loop</a:t>
            </a:r>
            <a:endParaRPr sz="7250"/>
          </a:p>
        </p:txBody>
      </p:sp>
      <p:sp>
        <p:nvSpPr>
          <p:cNvPr id="6" name="object 6"/>
          <p:cNvSpPr txBox="1"/>
          <p:nvPr/>
        </p:nvSpPr>
        <p:spPr>
          <a:xfrm>
            <a:off x="10282649" y="2627147"/>
            <a:ext cx="8695690" cy="57981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78485" marR="362585" indent="-566420">
              <a:lnSpc>
                <a:spcPct val="100000"/>
              </a:lnSpc>
              <a:spcBef>
                <a:spcPts val="100"/>
              </a:spcBef>
              <a:buFont typeface="Arial" panose="020B0704020202090204"/>
              <a:buChar char="•"/>
              <a:tabLst>
                <a:tab pos="578485" algn="l"/>
                <a:tab pos="579120" algn="l"/>
              </a:tabLst>
            </a:pPr>
            <a:r>
              <a:rPr sz="4600" b="1" spc="-10" dirty="0">
                <a:latin typeface="Carlito"/>
                <a:cs typeface="Carlito"/>
              </a:rPr>
              <a:t>Counted </a:t>
            </a:r>
            <a:r>
              <a:rPr sz="4600" b="1" spc="10" dirty="0">
                <a:latin typeface="Carlito"/>
                <a:cs typeface="Carlito"/>
              </a:rPr>
              <a:t>Loop </a:t>
            </a:r>
            <a:r>
              <a:rPr sz="4600" dirty="0">
                <a:latin typeface="Carlito"/>
                <a:cs typeface="Carlito"/>
              </a:rPr>
              <a:t>merupakan  </a:t>
            </a:r>
            <a:r>
              <a:rPr sz="4600" spc="-5" dirty="0">
                <a:latin typeface="Carlito"/>
                <a:cs typeface="Carlito"/>
              </a:rPr>
              <a:t>perulangan </a:t>
            </a:r>
            <a:r>
              <a:rPr sz="4600" spc="-10" dirty="0">
                <a:latin typeface="Carlito"/>
                <a:cs typeface="Carlito"/>
              </a:rPr>
              <a:t>yang </a:t>
            </a:r>
            <a:r>
              <a:rPr sz="4600" dirty="0">
                <a:latin typeface="Carlito"/>
                <a:cs typeface="Carlito"/>
              </a:rPr>
              <a:t>jelas </a:t>
            </a:r>
            <a:r>
              <a:rPr sz="4600" spc="5" dirty="0">
                <a:latin typeface="Carlito"/>
                <a:cs typeface="Carlito"/>
              </a:rPr>
              <a:t>dan sudah  </a:t>
            </a:r>
            <a:r>
              <a:rPr sz="4600" dirty="0">
                <a:latin typeface="Carlito"/>
                <a:cs typeface="Carlito"/>
              </a:rPr>
              <a:t>jelas </a:t>
            </a:r>
            <a:r>
              <a:rPr sz="4600" spc="5" dirty="0">
                <a:latin typeface="Carlito"/>
                <a:cs typeface="Carlito"/>
              </a:rPr>
              <a:t>jumlah </a:t>
            </a:r>
            <a:r>
              <a:rPr sz="4600" spc="-25" dirty="0">
                <a:latin typeface="Carlito"/>
                <a:cs typeface="Carlito"/>
              </a:rPr>
              <a:t>banyak  </a:t>
            </a:r>
            <a:r>
              <a:rPr sz="4600" spc="-15" dirty="0">
                <a:latin typeface="Carlito"/>
                <a:cs typeface="Carlito"/>
              </a:rPr>
              <a:t>perulangannya.</a:t>
            </a:r>
            <a:endParaRPr sz="4600">
              <a:latin typeface="Carlito"/>
              <a:cs typeface="Carlito"/>
            </a:endParaRPr>
          </a:p>
          <a:p>
            <a:pPr marL="578485" marR="5080" indent="-566420">
              <a:lnSpc>
                <a:spcPct val="100000"/>
              </a:lnSpc>
              <a:spcBef>
                <a:spcPts val="1105"/>
              </a:spcBef>
              <a:buFont typeface="Arial" panose="020B0704020202090204"/>
              <a:buChar char="•"/>
              <a:tabLst>
                <a:tab pos="578485" algn="l"/>
                <a:tab pos="579120" algn="l"/>
              </a:tabLst>
            </a:pPr>
            <a:r>
              <a:rPr sz="4600" spc="-5" dirty="0">
                <a:latin typeface="Carlito"/>
                <a:cs typeface="Carlito"/>
              </a:rPr>
              <a:t>Sedangkan </a:t>
            </a:r>
            <a:r>
              <a:rPr sz="4600" b="1" spc="-5" dirty="0">
                <a:latin typeface="Carlito"/>
                <a:cs typeface="Carlito"/>
              </a:rPr>
              <a:t>Uncounted </a:t>
            </a:r>
            <a:r>
              <a:rPr sz="4600" b="1" spc="5" dirty="0">
                <a:latin typeface="Carlito"/>
                <a:cs typeface="Carlito"/>
              </a:rPr>
              <a:t>Loop</a:t>
            </a:r>
            <a:r>
              <a:rPr sz="4600" spc="5" dirty="0">
                <a:latin typeface="Carlito"/>
                <a:cs typeface="Carlito"/>
              </a:rPr>
              <a:t>,  </a:t>
            </a:r>
            <a:r>
              <a:rPr sz="4600" dirty="0">
                <a:latin typeface="Carlito"/>
                <a:cs typeface="Carlito"/>
              </a:rPr>
              <a:t>merupakan </a:t>
            </a:r>
            <a:r>
              <a:rPr sz="4600" spc="-5" dirty="0">
                <a:latin typeface="Carlito"/>
                <a:cs typeface="Carlito"/>
              </a:rPr>
              <a:t>perulangan </a:t>
            </a:r>
            <a:r>
              <a:rPr sz="4600" spc="-10" dirty="0">
                <a:latin typeface="Carlito"/>
                <a:cs typeface="Carlito"/>
              </a:rPr>
              <a:t>yang</a:t>
            </a:r>
            <a:r>
              <a:rPr sz="4600" spc="-60" dirty="0">
                <a:latin typeface="Carlito"/>
                <a:cs typeface="Carlito"/>
              </a:rPr>
              <a:t> </a:t>
            </a:r>
            <a:r>
              <a:rPr sz="4600" spc="5" dirty="0">
                <a:latin typeface="Carlito"/>
                <a:cs typeface="Carlito"/>
              </a:rPr>
              <a:t>tidak  </a:t>
            </a:r>
            <a:r>
              <a:rPr sz="4600" dirty="0">
                <a:latin typeface="Carlito"/>
                <a:cs typeface="Carlito"/>
              </a:rPr>
              <a:t>jelas </a:t>
            </a:r>
            <a:r>
              <a:rPr sz="4600" spc="-10" dirty="0">
                <a:latin typeface="Carlito"/>
                <a:cs typeface="Carlito"/>
              </a:rPr>
              <a:t>berapa </a:t>
            </a:r>
            <a:r>
              <a:rPr sz="4600" spc="-15" dirty="0">
                <a:latin typeface="Carlito"/>
                <a:cs typeface="Carlito"/>
              </a:rPr>
              <a:t>kali </a:t>
            </a:r>
            <a:r>
              <a:rPr sz="4600" spc="5" dirty="0">
                <a:latin typeface="Carlito"/>
                <a:cs typeface="Carlito"/>
              </a:rPr>
              <a:t>ia </a:t>
            </a:r>
            <a:r>
              <a:rPr sz="4600" dirty="0">
                <a:latin typeface="Carlito"/>
                <a:cs typeface="Carlito"/>
              </a:rPr>
              <a:t>harus  </a:t>
            </a:r>
            <a:r>
              <a:rPr sz="4600" spc="5" dirty="0">
                <a:latin typeface="Carlito"/>
                <a:cs typeface="Carlito"/>
              </a:rPr>
              <a:t>mengulang.</a:t>
            </a:r>
            <a:endParaRPr sz="4600">
              <a:latin typeface="Carlito"/>
              <a:cs typeface="Carlito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862178" y="2027251"/>
            <a:ext cx="9164734" cy="907801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311" y="0"/>
            <a:ext cx="20093305" cy="2004695"/>
          </a:xfrm>
          <a:custGeom>
            <a:avLst/>
            <a:gdLst/>
            <a:ahLst/>
            <a:cxnLst/>
            <a:rect l="l" t="t" r="r" b="b"/>
            <a:pathLst>
              <a:path w="20093305" h="2004695">
                <a:moveTo>
                  <a:pt x="0" y="2004628"/>
                </a:moveTo>
                <a:lnTo>
                  <a:pt x="20092787" y="2004628"/>
                </a:lnTo>
                <a:lnTo>
                  <a:pt x="20092787" y="0"/>
                </a:lnTo>
                <a:lnTo>
                  <a:pt x="0" y="0"/>
                </a:lnTo>
                <a:lnTo>
                  <a:pt x="0" y="2004628"/>
                </a:lnTo>
                <a:close/>
              </a:path>
            </a:pathLst>
          </a:custGeom>
          <a:solidFill>
            <a:srgbClr val="31ADB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79311" y="326117"/>
            <a:ext cx="12521565" cy="10179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-35" dirty="0"/>
              <a:t>Cara </a:t>
            </a:r>
            <a:r>
              <a:rPr spc="-10" dirty="0"/>
              <a:t>Membuat </a:t>
            </a:r>
            <a:r>
              <a:rPr spc="-45" dirty="0"/>
              <a:t>Variabel </a:t>
            </a:r>
            <a:r>
              <a:rPr dirty="0"/>
              <a:t>di</a:t>
            </a:r>
            <a:r>
              <a:rPr spc="120" dirty="0"/>
              <a:t> </a:t>
            </a:r>
            <a:r>
              <a:rPr spc="-20" dirty="0"/>
              <a:t>Javascript</a:t>
            </a:r>
            <a:endParaRPr spc="-20" dirty="0"/>
          </a:p>
        </p:txBody>
      </p:sp>
      <p:sp>
        <p:nvSpPr>
          <p:cNvPr id="4" name="object 4"/>
          <p:cNvSpPr txBox="1"/>
          <p:nvPr/>
        </p:nvSpPr>
        <p:spPr>
          <a:xfrm>
            <a:off x="1067956" y="2622119"/>
            <a:ext cx="16856710" cy="243840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577850" marR="5080" indent="-565785">
              <a:lnSpc>
                <a:spcPct val="100000"/>
              </a:lnSpc>
              <a:spcBef>
                <a:spcPts val="90"/>
              </a:spcBef>
              <a:buFont typeface="Arial" panose="020B0704020202090204"/>
              <a:buChar char="•"/>
              <a:tabLst>
                <a:tab pos="577850" algn="l"/>
                <a:tab pos="578485" algn="l"/>
              </a:tabLst>
            </a:pPr>
            <a:r>
              <a:rPr sz="5250" spc="-15" dirty="0">
                <a:latin typeface="Carlito"/>
                <a:cs typeface="Carlito"/>
              </a:rPr>
              <a:t>Perlu </a:t>
            </a:r>
            <a:r>
              <a:rPr sz="5250" spc="-10" dirty="0">
                <a:latin typeface="Carlito"/>
                <a:cs typeface="Carlito"/>
              </a:rPr>
              <a:t>kamu </a:t>
            </a:r>
            <a:r>
              <a:rPr sz="5250" spc="-30" dirty="0">
                <a:latin typeface="Carlito"/>
                <a:cs typeface="Carlito"/>
              </a:rPr>
              <a:t>ketahui </a:t>
            </a:r>
            <a:r>
              <a:rPr sz="5250" spc="-15" dirty="0">
                <a:latin typeface="Carlito"/>
                <a:cs typeface="Carlito"/>
              </a:rPr>
              <a:t>juga, </a:t>
            </a:r>
            <a:r>
              <a:rPr sz="5250" dirty="0">
                <a:latin typeface="Carlito"/>
                <a:cs typeface="Carlito"/>
              </a:rPr>
              <a:t>selain </a:t>
            </a:r>
            <a:r>
              <a:rPr sz="5250" spc="-45" dirty="0">
                <a:latin typeface="Carlito"/>
                <a:cs typeface="Carlito"/>
              </a:rPr>
              <a:t>kata </a:t>
            </a:r>
            <a:r>
              <a:rPr sz="5250" spc="-10" dirty="0">
                <a:latin typeface="Carlito"/>
                <a:cs typeface="Carlito"/>
              </a:rPr>
              <a:t>kunci </a:t>
            </a:r>
            <a:r>
              <a:rPr sz="5250" spc="-20" dirty="0">
                <a:latin typeface="Carlito"/>
                <a:cs typeface="Carlito"/>
              </a:rPr>
              <a:t>var </a:t>
            </a:r>
            <a:r>
              <a:rPr sz="5250" spc="-10" dirty="0">
                <a:latin typeface="Carlito"/>
                <a:cs typeface="Carlito"/>
              </a:rPr>
              <a:t>kita </a:t>
            </a:r>
            <a:r>
              <a:rPr sz="5250" spc="-20" dirty="0">
                <a:latin typeface="Carlito"/>
                <a:cs typeface="Carlito"/>
              </a:rPr>
              <a:t>juga </a:t>
            </a:r>
            <a:r>
              <a:rPr sz="5250" spc="5" dirty="0">
                <a:latin typeface="Carlito"/>
                <a:cs typeface="Carlito"/>
              </a:rPr>
              <a:t>bisa  membuat </a:t>
            </a:r>
            <a:r>
              <a:rPr sz="5250" dirty="0">
                <a:latin typeface="Carlito"/>
                <a:cs typeface="Carlito"/>
              </a:rPr>
              <a:t>variabel </a:t>
            </a:r>
            <a:r>
              <a:rPr sz="5250" spc="-10" dirty="0">
                <a:latin typeface="Carlito"/>
                <a:cs typeface="Carlito"/>
              </a:rPr>
              <a:t>dengan </a:t>
            </a:r>
            <a:r>
              <a:rPr sz="5250" b="1" spc="-35" dirty="0">
                <a:solidFill>
                  <a:srgbClr val="FF0000"/>
                </a:solidFill>
                <a:latin typeface="Carlito"/>
                <a:cs typeface="Carlito"/>
              </a:rPr>
              <a:t>kata </a:t>
            </a:r>
            <a:r>
              <a:rPr sz="5250" b="1" spc="-5" dirty="0">
                <a:solidFill>
                  <a:srgbClr val="FF0000"/>
                </a:solidFill>
                <a:latin typeface="Carlito"/>
                <a:cs typeface="Carlito"/>
              </a:rPr>
              <a:t>kunci </a:t>
            </a:r>
            <a:r>
              <a:rPr sz="5250" b="1" spc="-10" dirty="0">
                <a:solidFill>
                  <a:srgbClr val="FF0000"/>
                </a:solidFill>
                <a:latin typeface="Carlito"/>
                <a:cs typeface="Carlito"/>
              </a:rPr>
              <a:t>let </a:t>
            </a:r>
            <a:r>
              <a:rPr sz="5250" spc="-20" dirty="0">
                <a:latin typeface="Carlito"/>
                <a:cs typeface="Carlito"/>
              </a:rPr>
              <a:t>atau </a:t>
            </a:r>
            <a:r>
              <a:rPr sz="5250" b="1" dirty="0">
                <a:solidFill>
                  <a:srgbClr val="FF0000"/>
                </a:solidFill>
                <a:latin typeface="Carlito"/>
                <a:cs typeface="Carlito"/>
              </a:rPr>
              <a:t>tanpa </a:t>
            </a:r>
            <a:r>
              <a:rPr sz="5250" b="1" spc="-10" dirty="0">
                <a:solidFill>
                  <a:srgbClr val="FF0000"/>
                </a:solidFill>
                <a:latin typeface="Carlito"/>
                <a:cs typeface="Carlito"/>
              </a:rPr>
              <a:t>awalan </a:t>
            </a:r>
            <a:r>
              <a:rPr sz="5250" b="1" spc="-10" dirty="0">
                <a:latin typeface="Carlito"/>
                <a:cs typeface="Carlito"/>
              </a:rPr>
              <a:t> </a:t>
            </a:r>
            <a:r>
              <a:rPr sz="5250" spc="10" dirty="0">
                <a:latin typeface="Carlito"/>
                <a:cs typeface="Carlito"/>
              </a:rPr>
              <a:t>apapun.</a:t>
            </a:r>
            <a:endParaRPr sz="5250">
              <a:latin typeface="Carlito"/>
              <a:cs typeface="Carlito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5147199" y="70381"/>
            <a:ext cx="1934246" cy="1934246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1311" y="0"/>
            <a:ext cx="20093305" cy="2004695"/>
            <a:chOff x="11311" y="0"/>
            <a:chExt cx="20093305" cy="2004695"/>
          </a:xfrm>
        </p:grpSpPr>
        <p:sp>
          <p:nvSpPr>
            <p:cNvPr id="3" name="object 3"/>
            <p:cNvSpPr/>
            <p:nvPr/>
          </p:nvSpPr>
          <p:spPr>
            <a:xfrm>
              <a:off x="11311" y="0"/>
              <a:ext cx="20093305" cy="2004695"/>
            </a:xfrm>
            <a:custGeom>
              <a:avLst/>
              <a:gdLst/>
              <a:ahLst/>
              <a:cxnLst/>
              <a:rect l="l" t="t" r="r" b="b"/>
              <a:pathLst>
                <a:path w="20093305" h="2004695">
                  <a:moveTo>
                    <a:pt x="0" y="2004628"/>
                  </a:moveTo>
                  <a:lnTo>
                    <a:pt x="20092787" y="2004628"/>
                  </a:lnTo>
                  <a:lnTo>
                    <a:pt x="20092787" y="0"/>
                  </a:lnTo>
                  <a:lnTo>
                    <a:pt x="0" y="0"/>
                  </a:lnTo>
                  <a:lnTo>
                    <a:pt x="0" y="2004628"/>
                  </a:lnTo>
                  <a:close/>
                </a:path>
              </a:pathLst>
            </a:custGeom>
            <a:solidFill>
              <a:srgbClr val="31ADB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5147199" y="70381"/>
              <a:ext cx="1934246" cy="1934246"/>
            </a:xfrm>
            <a:prstGeom prst="rect">
              <a:avLst/>
            </a:prstGeom>
            <a:blipFill>
              <a:blip r:embed="rId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067956" y="342675"/>
            <a:ext cx="13176250" cy="10280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600" spc="-30" dirty="0"/>
              <a:t>Counted </a:t>
            </a:r>
            <a:r>
              <a:rPr sz="6600" spc="5" dirty="0"/>
              <a:t>loop dan </a:t>
            </a:r>
            <a:r>
              <a:rPr sz="6600" spc="-25" dirty="0"/>
              <a:t>Uncounted</a:t>
            </a:r>
            <a:r>
              <a:rPr sz="6600" spc="-5" dirty="0"/>
              <a:t> </a:t>
            </a:r>
            <a:r>
              <a:rPr sz="6600" dirty="0"/>
              <a:t>loop</a:t>
            </a:r>
            <a:endParaRPr sz="6600" dirty="0"/>
          </a:p>
        </p:txBody>
      </p:sp>
      <p:sp>
        <p:nvSpPr>
          <p:cNvPr id="6" name="object 6"/>
          <p:cNvSpPr txBox="1"/>
          <p:nvPr/>
        </p:nvSpPr>
        <p:spPr>
          <a:xfrm>
            <a:off x="1067956" y="2627147"/>
            <a:ext cx="7931784" cy="3968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4600" spc="-10" dirty="0">
                <a:latin typeface="Carlito"/>
                <a:cs typeface="Carlito"/>
              </a:rPr>
              <a:t>Perulangan yang </a:t>
            </a:r>
            <a:r>
              <a:rPr sz="4600" dirty="0">
                <a:latin typeface="Carlito"/>
                <a:cs typeface="Carlito"/>
              </a:rPr>
              <a:t>termasuk</a:t>
            </a:r>
            <a:r>
              <a:rPr sz="4600" spc="-85" dirty="0">
                <a:latin typeface="Carlito"/>
                <a:cs typeface="Carlito"/>
              </a:rPr>
              <a:t> </a:t>
            </a:r>
            <a:r>
              <a:rPr sz="4600" spc="5" dirty="0">
                <a:latin typeface="Carlito"/>
                <a:cs typeface="Carlito"/>
              </a:rPr>
              <a:t>dalam  </a:t>
            </a:r>
            <a:r>
              <a:rPr sz="4600" spc="-10" dirty="0">
                <a:latin typeface="Carlito"/>
                <a:cs typeface="Carlito"/>
              </a:rPr>
              <a:t>Counted</a:t>
            </a:r>
            <a:r>
              <a:rPr sz="4600" dirty="0">
                <a:latin typeface="Carlito"/>
                <a:cs typeface="Carlito"/>
              </a:rPr>
              <a:t> Loop:</a:t>
            </a:r>
            <a:endParaRPr sz="4600">
              <a:latin typeface="Carlito"/>
              <a:cs typeface="Carlito"/>
            </a:endParaRPr>
          </a:p>
          <a:p>
            <a:pPr marL="577850" indent="-565785">
              <a:lnSpc>
                <a:spcPct val="100000"/>
              </a:lnSpc>
              <a:spcBef>
                <a:spcPts val="1130"/>
              </a:spcBef>
              <a:buFont typeface="Wingdings" panose="05000000000000000000"/>
              <a:buChar char=""/>
              <a:tabLst>
                <a:tab pos="578485" algn="l"/>
              </a:tabLst>
            </a:pPr>
            <a:r>
              <a:rPr sz="4600" spc="-10" dirty="0">
                <a:latin typeface="Carlito"/>
                <a:cs typeface="Carlito"/>
              </a:rPr>
              <a:t>Perulangan</a:t>
            </a:r>
            <a:r>
              <a:rPr sz="4600" spc="-25" dirty="0">
                <a:latin typeface="Carlito"/>
                <a:cs typeface="Carlito"/>
              </a:rPr>
              <a:t> </a:t>
            </a:r>
            <a:r>
              <a:rPr sz="4600" spc="-15" dirty="0">
                <a:latin typeface="Carlito"/>
                <a:cs typeface="Carlito"/>
              </a:rPr>
              <a:t>For</a:t>
            </a:r>
            <a:endParaRPr sz="4600">
              <a:latin typeface="Carlito"/>
              <a:cs typeface="Carlito"/>
            </a:endParaRPr>
          </a:p>
          <a:p>
            <a:pPr marL="577850" indent="-565785">
              <a:lnSpc>
                <a:spcPct val="100000"/>
              </a:lnSpc>
              <a:spcBef>
                <a:spcPts val="1130"/>
              </a:spcBef>
              <a:buFont typeface="Wingdings" panose="05000000000000000000"/>
              <a:buChar char=""/>
              <a:tabLst>
                <a:tab pos="578485" algn="l"/>
              </a:tabLst>
            </a:pPr>
            <a:r>
              <a:rPr sz="4600" spc="-10" dirty="0">
                <a:latin typeface="Carlito"/>
                <a:cs typeface="Carlito"/>
              </a:rPr>
              <a:t>Perulangan</a:t>
            </a:r>
            <a:r>
              <a:rPr sz="4600" spc="-30" dirty="0">
                <a:latin typeface="Carlito"/>
                <a:cs typeface="Carlito"/>
              </a:rPr>
              <a:t> </a:t>
            </a:r>
            <a:r>
              <a:rPr sz="4600" spc="-10" dirty="0">
                <a:latin typeface="Carlito"/>
                <a:cs typeface="Carlito"/>
              </a:rPr>
              <a:t>Foreach</a:t>
            </a:r>
            <a:endParaRPr sz="4600">
              <a:latin typeface="Carlito"/>
              <a:cs typeface="Carlito"/>
            </a:endParaRPr>
          </a:p>
          <a:p>
            <a:pPr marL="577850" indent="-565785">
              <a:lnSpc>
                <a:spcPct val="100000"/>
              </a:lnSpc>
              <a:spcBef>
                <a:spcPts val="1130"/>
              </a:spcBef>
              <a:buFont typeface="Wingdings" panose="05000000000000000000"/>
              <a:buChar char=""/>
              <a:tabLst>
                <a:tab pos="578485" algn="l"/>
              </a:tabLst>
            </a:pPr>
            <a:r>
              <a:rPr sz="4600" spc="-10" dirty="0">
                <a:latin typeface="Carlito"/>
                <a:cs typeface="Carlito"/>
              </a:rPr>
              <a:t>Perulangan</a:t>
            </a:r>
            <a:r>
              <a:rPr sz="4600" spc="-30" dirty="0">
                <a:latin typeface="Carlito"/>
                <a:cs typeface="Carlito"/>
              </a:rPr>
              <a:t> </a:t>
            </a:r>
            <a:r>
              <a:rPr sz="4600" spc="-15" dirty="0">
                <a:latin typeface="Carlito"/>
                <a:cs typeface="Carlito"/>
              </a:rPr>
              <a:t>Repeat</a:t>
            </a:r>
            <a:endParaRPr sz="4600">
              <a:latin typeface="Carlito"/>
              <a:cs typeface="Carlito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282649" y="2627147"/>
            <a:ext cx="7931784" cy="31229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4600" spc="-10" dirty="0">
                <a:latin typeface="Carlito"/>
                <a:cs typeface="Carlito"/>
              </a:rPr>
              <a:t>Perulangan yang </a:t>
            </a:r>
            <a:r>
              <a:rPr sz="4600" dirty="0">
                <a:latin typeface="Carlito"/>
                <a:cs typeface="Carlito"/>
              </a:rPr>
              <a:t>termasuk</a:t>
            </a:r>
            <a:r>
              <a:rPr sz="4600" spc="-85" dirty="0">
                <a:latin typeface="Carlito"/>
                <a:cs typeface="Carlito"/>
              </a:rPr>
              <a:t> </a:t>
            </a:r>
            <a:r>
              <a:rPr sz="4600" spc="5" dirty="0">
                <a:latin typeface="Carlito"/>
                <a:cs typeface="Carlito"/>
              </a:rPr>
              <a:t>dalam  </a:t>
            </a:r>
            <a:r>
              <a:rPr sz="4600" spc="-10" dirty="0">
                <a:latin typeface="Carlito"/>
                <a:cs typeface="Carlito"/>
              </a:rPr>
              <a:t>Uncounted</a:t>
            </a:r>
            <a:r>
              <a:rPr sz="4600" spc="-30" dirty="0">
                <a:latin typeface="Carlito"/>
                <a:cs typeface="Carlito"/>
              </a:rPr>
              <a:t> </a:t>
            </a:r>
            <a:r>
              <a:rPr sz="4600" dirty="0">
                <a:latin typeface="Carlito"/>
                <a:cs typeface="Carlito"/>
              </a:rPr>
              <a:t>Loop:</a:t>
            </a:r>
            <a:endParaRPr sz="4600">
              <a:latin typeface="Carlito"/>
              <a:cs typeface="Carlito"/>
            </a:endParaRPr>
          </a:p>
          <a:p>
            <a:pPr marL="578485" indent="-566420">
              <a:lnSpc>
                <a:spcPct val="100000"/>
              </a:lnSpc>
              <a:spcBef>
                <a:spcPts val="1130"/>
              </a:spcBef>
              <a:buFont typeface="Wingdings" panose="05000000000000000000"/>
              <a:buChar char=""/>
              <a:tabLst>
                <a:tab pos="579120" algn="l"/>
              </a:tabLst>
            </a:pPr>
            <a:r>
              <a:rPr sz="4600" spc="-10" dirty="0">
                <a:latin typeface="Carlito"/>
                <a:cs typeface="Carlito"/>
              </a:rPr>
              <a:t>Perulangan</a:t>
            </a:r>
            <a:r>
              <a:rPr sz="4600" spc="-25" dirty="0">
                <a:latin typeface="Carlito"/>
                <a:cs typeface="Carlito"/>
              </a:rPr>
              <a:t> </a:t>
            </a:r>
            <a:r>
              <a:rPr sz="4600" spc="5" dirty="0">
                <a:latin typeface="Carlito"/>
                <a:cs typeface="Carlito"/>
              </a:rPr>
              <a:t>While</a:t>
            </a:r>
            <a:endParaRPr sz="4600">
              <a:latin typeface="Carlito"/>
              <a:cs typeface="Carlito"/>
            </a:endParaRPr>
          </a:p>
          <a:p>
            <a:pPr marL="578485" indent="-566420">
              <a:lnSpc>
                <a:spcPct val="100000"/>
              </a:lnSpc>
              <a:spcBef>
                <a:spcPts val="1130"/>
              </a:spcBef>
              <a:buFont typeface="Wingdings" panose="05000000000000000000"/>
              <a:buChar char=""/>
              <a:tabLst>
                <a:tab pos="579120" algn="l"/>
              </a:tabLst>
            </a:pPr>
            <a:r>
              <a:rPr sz="4600" spc="-10" dirty="0">
                <a:latin typeface="Carlito"/>
                <a:cs typeface="Carlito"/>
              </a:rPr>
              <a:t>Perulangan</a:t>
            </a:r>
            <a:r>
              <a:rPr sz="4600" spc="-30" dirty="0">
                <a:latin typeface="Carlito"/>
                <a:cs typeface="Carlito"/>
              </a:rPr>
              <a:t> </a:t>
            </a:r>
            <a:r>
              <a:rPr sz="4600" dirty="0">
                <a:latin typeface="Carlito"/>
                <a:cs typeface="Carlito"/>
              </a:rPr>
              <a:t>Do/While</a:t>
            </a:r>
            <a:endParaRPr sz="46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73689" y="375197"/>
            <a:ext cx="12116435" cy="1031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600" b="1" spc="-10" dirty="0">
                <a:solidFill>
                  <a:srgbClr val="FFFFFF"/>
                </a:solidFill>
                <a:latin typeface="Carlito"/>
                <a:cs typeface="Carlito"/>
              </a:rPr>
              <a:t>Bentuk </a:t>
            </a:r>
            <a:r>
              <a:rPr sz="6600" b="1" spc="-25" dirty="0">
                <a:solidFill>
                  <a:srgbClr val="FFFFFF"/>
                </a:solidFill>
                <a:latin typeface="Carlito"/>
                <a:cs typeface="Carlito"/>
              </a:rPr>
              <a:t>Perulangan </a:t>
            </a:r>
            <a:r>
              <a:rPr sz="6600" b="1" spc="5" dirty="0">
                <a:solidFill>
                  <a:srgbClr val="FFFFFF"/>
                </a:solidFill>
                <a:latin typeface="Carlito"/>
                <a:cs typeface="Carlito"/>
              </a:rPr>
              <a:t>pada</a:t>
            </a:r>
            <a:r>
              <a:rPr sz="6600" b="1" spc="-114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6600" b="1" spc="-25" dirty="0">
                <a:solidFill>
                  <a:srgbClr val="FFFFFF"/>
                </a:solidFill>
                <a:latin typeface="Carlito"/>
                <a:cs typeface="Carlito"/>
              </a:rPr>
              <a:t>Javascript</a:t>
            </a:r>
            <a:endParaRPr sz="6600">
              <a:latin typeface="Carlito"/>
              <a:cs typeface="Carlito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00908" y="4368707"/>
            <a:ext cx="8336198" cy="3018405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739884" y="2533157"/>
            <a:ext cx="5022215" cy="7048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50" dirty="0">
                <a:latin typeface="Arial" panose="020B0704020202090204"/>
                <a:cs typeface="Arial" panose="020B0704020202090204"/>
              </a:rPr>
              <a:t>1. Percabangan</a:t>
            </a:r>
            <a:r>
              <a:rPr sz="4450" spc="-95" dirty="0">
                <a:latin typeface="Arial" panose="020B0704020202090204"/>
                <a:cs typeface="Arial" panose="020B0704020202090204"/>
              </a:rPr>
              <a:t> </a:t>
            </a:r>
            <a:r>
              <a:rPr sz="4450" dirty="0">
                <a:latin typeface="Arial" panose="020B0704020202090204"/>
                <a:cs typeface="Arial" panose="020B0704020202090204"/>
              </a:rPr>
              <a:t>For</a:t>
            </a:r>
            <a:endParaRPr sz="4450">
              <a:latin typeface="Arial" panose="020B0704020202090204"/>
              <a:cs typeface="Arial" panose="020B0704020202090204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1110217" y="2522438"/>
            <a:ext cx="7393949" cy="56077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311" y="2386701"/>
            <a:ext cx="20093305" cy="8779510"/>
          </a:xfrm>
          <a:custGeom>
            <a:avLst/>
            <a:gdLst/>
            <a:ahLst/>
            <a:cxnLst/>
            <a:rect l="l" t="t" r="r" b="b"/>
            <a:pathLst>
              <a:path w="20093305" h="8779510">
                <a:moveTo>
                  <a:pt x="20092788" y="0"/>
                </a:moveTo>
                <a:lnTo>
                  <a:pt x="0" y="0"/>
                </a:lnTo>
                <a:lnTo>
                  <a:pt x="0" y="8778890"/>
                </a:lnTo>
                <a:lnTo>
                  <a:pt x="20092788" y="8778890"/>
                </a:lnTo>
                <a:lnTo>
                  <a:pt x="20092788" y="0"/>
                </a:lnTo>
                <a:close/>
              </a:path>
            </a:pathLst>
          </a:custGeom>
          <a:solidFill>
            <a:srgbClr val="31ADB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2984212" y="404696"/>
            <a:ext cx="1934246" cy="1932989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067956" y="826332"/>
            <a:ext cx="10015855" cy="1031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600" spc="-10" dirty="0">
                <a:solidFill>
                  <a:srgbClr val="FF0000"/>
                </a:solidFill>
              </a:rPr>
              <a:t>LETS </a:t>
            </a:r>
            <a:r>
              <a:rPr sz="6600" spc="-15" dirty="0">
                <a:solidFill>
                  <a:srgbClr val="FF0000"/>
                </a:solidFill>
              </a:rPr>
              <a:t>CODE </a:t>
            </a:r>
            <a:r>
              <a:rPr sz="6600" dirty="0">
                <a:solidFill>
                  <a:srgbClr val="000000"/>
                </a:solidFill>
              </a:rPr>
              <a:t>: </a:t>
            </a:r>
            <a:r>
              <a:rPr sz="6600" spc="-5" dirty="0">
                <a:solidFill>
                  <a:srgbClr val="000000"/>
                </a:solidFill>
              </a:rPr>
              <a:t>PERULANGAN</a:t>
            </a:r>
            <a:r>
              <a:rPr sz="6600" spc="-75" dirty="0">
                <a:solidFill>
                  <a:srgbClr val="000000"/>
                </a:solidFill>
              </a:rPr>
              <a:t> </a:t>
            </a:r>
            <a:r>
              <a:rPr sz="6600" dirty="0">
                <a:solidFill>
                  <a:srgbClr val="000000"/>
                </a:solidFill>
              </a:rPr>
              <a:t>IF</a:t>
            </a:r>
            <a:endParaRPr sz="6600"/>
          </a:p>
        </p:txBody>
      </p:sp>
      <p:sp>
        <p:nvSpPr>
          <p:cNvPr id="5" name="object 5"/>
          <p:cNvSpPr/>
          <p:nvPr/>
        </p:nvSpPr>
        <p:spPr>
          <a:xfrm>
            <a:off x="1005456" y="2766261"/>
            <a:ext cx="9046593" cy="457985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1619304" y="2639323"/>
            <a:ext cx="4664060" cy="867205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311" y="0"/>
            <a:ext cx="20093305" cy="2004695"/>
          </a:xfrm>
          <a:custGeom>
            <a:avLst/>
            <a:gdLst/>
            <a:ahLst/>
            <a:cxnLst/>
            <a:rect l="l" t="t" r="r" b="b"/>
            <a:pathLst>
              <a:path w="20093305" h="2004695">
                <a:moveTo>
                  <a:pt x="0" y="2004628"/>
                </a:moveTo>
                <a:lnTo>
                  <a:pt x="20092787" y="2004628"/>
                </a:lnTo>
                <a:lnTo>
                  <a:pt x="20092787" y="0"/>
                </a:lnTo>
                <a:lnTo>
                  <a:pt x="0" y="0"/>
                </a:lnTo>
                <a:lnTo>
                  <a:pt x="0" y="2004628"/>
                </a:lnTo>
                <a:close/>
              </a:path>
            </a:pathLst>
          </a:custGeom>
          <a:solidFill>
            <a:srgbClr val="31ADB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39884" y="404564"/>
            <a:ext cx="12115800" cy="1031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600" spc="-10" dirty="0"/>
              <a:t>Bentuk </a:t>
            </a:r>
            <a:r>
              <a:rPr sz="6600" spc="-30" dirty="0"/>
              <a:t>Perulangan </a:t>
            </a:r>
            <a:r>
              <a:rPr sz="6600" dirty="0"/>
              <a:t>pada</a:t>
            </a:r>
            <a:r>
              <a:rPr sz="6600" spc="-50" dirty="0"/>
              <a:t> </a:t>
            </a:r>
            <a:r>
              <a:rPr sz="6600" spc="-25" dirty="0"/>
              <a:t>Javascript</a:t>
            </a:r>
            <a:endParaRPr sz="6600"/>
          </a:p>
        </p:txBody>
      </p:sp>
      <p:sp>
        <p:nvSpPr>
          <p:cNvPr id="4" name="object 4"/>
          <p:cNvSpPr/>
          <p:nvPr/>
        </p:nvSpPr>
        <p:spPr>
          <a:xfrm>
            <a:off x="3335596" y="5170559"/>
            <a:ext cx="4084370" cy="2395187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0282649" y="3471730"/>
            <a:ext cx="8750935" cy="50939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78485" marR="241300" indent="-566420">
              <a:lnSpc>
                <a:spcPct val="100000"/>
              </a:lnSpc>
              <a:spcBef>
                <a:spcPts val="100"/>
              </a:spcBef>
              <a:buFont typeface="Arial" panose="020B0704020202090204"/>
              <a:buChar char="•"/>
              <a:tabLst>
                <a:tab pos="578485" algn="l"/>
                <a:tab pos="579120" algn="l"/>
              </a:tabLst>
            </a:pPr>
            <a:r>
              <a:rPr sz="4600" spc="-10" dirty="0">
                <a:latin typeface="Carlito"/>
                <a:cs typeface="Carlito"/>
              </a:rPr>
              <a:t>Perulangan </a:t>
            </a:r>
            <a:r>
              <a:rPr sz="4600" spc="5" dirty="0">
                <a:latin typeface="Carlito"/>
                <a:cs typeface="Carlito"/>
              </a:rPr>
              <a:t>while </a:t>
            </a:r>
            <a:r>
              <a:rPr sz="4600" dirty="0">
                <a:latin typeface="Carlito"/>
                <a:cs typeface="Carlito"/>
              </a:rPr>
              <a:t>merupakan  </a:t>
            </a:r>
            <a:r>
              <a:rPr sz="4600" spc="-5" dirty="0">
                <a:latin typeface="Carlito"/>
                <a:cs typeface="Carlito"/>
              </a:rPr>
              <a:t>perulangan </a:t>
            </a:r>
            <a:r>
              <a:rPr sz="4600" spc="-10" dirty="0">
                <a:latin typeface="Carlito"/>
                <a:cs typeface="Carlito"/>
              </a:rPr>
              <a:t>yang </a:t>
            </a:r>
            <a:r>
              <a:rPr sz="4600" dirty="0">
                <a:latin typeface="Carlito"/>
                <a:cs typeface="Carlito"/>
              </a:rPr>
              <a:t>termasuk </a:t>
            </a:r>
            <a:r>
              <a:rPr sz="4600" spc="5" dirty="0">
                <a:latin typeface="Carlito"/>
                <a:cs typeface="Carlito"/>
              </a:rPr>
              <a:t>dalam  </a:t>
            </a:r>
            <a:r>
              <a:rPr sz="4600" spc="-5" dirty="0">
                <a:latin typeface="Carlito"/>
                <a:cs typeface="Carlito"/>
              </a:rPr>
              <a:t>perulangan </a:t>
            </a:r>
            <a:r>
              <a:rPr sz="4600" b="1" spc="-10" dirty="0">
                <a:solidFill>
                  <a:srgbClr val="FF0000"/>
                </a:solidFill>
                <a:latin typeface="Carlito"/>
                <a:cs typeface="Carlito"/>
              </a:rPr>
              <a:t>uncounted</a:t>
            </a:r>
            <a:r>
              <a:rPr sz="4600" b="1" spc="-25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4600" b="1" spc="5" dirty="0">
                <a:solidFill>
                  <a:srgbClr val="FF0000"/>
                </a:solidFill>
                <a:latin typeface="Carlito"/>
                <a:cs typeface="Carlito"/>
              </a:rPr>
              <a:t>loop</a:t>
            </a:r>
            <a:r>
              <a:rPr sz="4600" spc="5" dirty="0">
                <a:latin typeface="Carlito"/>
                <a:cs typeface="Carlito"/>
              </a:rPr>
              <a:t>.</a:t>
            </a:r>
            <a:endParaRPr sz="4600">
              <a:latin typeface="Carlito"/>
              <a:cs typeface="Carlito"/>
            </a:endParaRPr>
          </a:p>
          <a:p>
            <a:pPr marL="578485" marR="5080" indent="-566420">
              <a:lnSpc>
                <a:spcPct val="100000"/>
              </a:lnSpc>
              <a:spcBef>
                <a:spcPts val="1105"/>
              </a:spcBef>
              <a:buFont typeface="Arial" panose="020B0704020202090204"/>
              <a:buChar char="•"/>
              <a:tabLst>
                <a:tab pos="578485" algn="l"/>
                <a:tab pos="579120" algn="l"/>
              </a:tabLst>
            </a:pPr>
            <a:r>
              <a:rPr sz="4600" spc="-10" dirty="0">
                <a:latin typeface="Carlito"/>
                <a:cs typeface="Carlito"/>
              </a:rPr>
              <a:t>Perulangan </a:t>
            </a:r>
            <a:r>
              <a:rPr sz="4600" spc="5" dirty="0">
                <a:latin typeface="Carlito"/>
                <a:cs typeface="Carlito"/>
              </a:rPr>
              <a:t>while </a:t>
            </a:r>
            <a:r>
              <a:rPr sz="4600" spc="-20" dirty="0">
                <a:latin typeface="Carlito"/>
                <a:cs typeface="Carlito"/>
              </a:rPr>
              <a:t>juga </a:t>
            </a:r>
            <a:r>
              <a:rPr sz="4600" spc="-5" dirty="0">
                <a:latin typeface="Carlito"/>
                <a:cs typeface="Carlito"/>
              </a:rPr>
              <a:t>dapat  </a:t>
            </a:r>
            <a:r>
              <a:rPr sz="4600" spc="10" dirty="0">
                <a:latin typeface="Carlito"/>
                <a:cs typeface="Carlito"/>
              </a:rPr>
              <a:t>menjadi </a:t>
            </a:r>
            <a:r>
              <a:rPr sz="4600" spc="-5" dirty="0">
                <a:latin typeface="Carlito"/>
                <a:cs typeface="Carlito"/>
              </a:rPr>
              <a:t>perulangan </a:t>
            </a:r>
            <a:r>
              <a:rPr sz="4600" b="1" spc="-10" dirty="0">
                <a:solidFill>
                  <a:srgbClr val="FF0000"/>
                </a:solidFill>
                <a:latin typeface="Carlito"/>
                <a:cs typeface="Carlito"/>
              </a:rPr>
              <a:t>yang</a:t>
            </a:r>
            <a:r>
              <a:rPr sz="4600" b="1" spc="-100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4600" b="1" spc="-10" dirty="0">
                <a:solidFill>
                  <a:srgbClr val="FF0000"/>
                </a:solidFill>
                <a:latin typeface="Carlito"/>
                <a:cs typeface="Carlito"/>
              </a:rPr>
              <a:t>counted  </a:t>
            </a:r>
            <a:r>
              <a:rPr sz="4600" b="1" spc="10" dirty="0">
                <a:solidFill>
                  <a:srgbClr val="FF0000"/>
                </a:solidFill>
                <a:latin typeface="Carlito"/>
                <a:cs typeface="Carlito"/>
              </a:rPr>
              <a:t>loop </a:t>
            </a:r>
            <a:r>
              <a:rPr sz="4600" spc="-10" dirty="0">
                <a:latin typeface="Carlito"/>
                <a:cs typeface="Carlito"/>
              </a:rPr>
              <a:t>dengan </a:t>
            </a:r>
            <a:r>
              <a:rPr sz="4600" dirty="0">
                <a:latin typeface="Carlito"/>
                <a:cs typeface="Carlito"/>
              </a:rPr>
              <a:t>memberikan </a:t>
            </a:r>
            <a:r>
              <a:rPr sz="4600" spc="-15" dirty="0">
                <a:latin typeface="Carlito"/>
                <a:cs typeface="Carlito"/>
              </a:rPr>
              <a:t>counter  </a:t>
            </a:r>
            <a:r>
              <a:rPr sz="4600" spc="5" dirty="0">
                <a:latin typeface="Carlito"/>
                <a:cs typeface="Carlito"/>
              </a:rPr>
              <a:t>di</a:t>
            </a:r>
            <a:r>
              <a:rPr sz="4600" spc="-10" dirty="0">
                <a:latin typeface="Carlito"/>
                <a:cs typeface="Carlito"/>
              </a:rPr>
              <a:t> </a:t>
            </a:r>
            <a:r>
              <a:rPr sz="4600" spc="-15" dirty="0">
                <a:latin typeface="Carlito"/>
                <a:cs typeface="Carlito"/>
              </a:rPr>
              <a:t>dalamnya.</a:t>
            </a:r>
            <a:endParaRPr sz="4600">
              <a:latin typeface="Carlito"/>
              <a:cs typeface="Carlito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39884" y="2533157"/>
            <a:ext cx="5588000" cy="7048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50" dirty="0">
                <a:latin typeface="Arial" panose="020B0704020202090204"/>
                <a:cs typeface="Arial" panose="020B0704020202090204"/>
              </a:rPr>
              <a:t>2. Percabangan</a:t>
            </a:r>
            <a:r>
              <a:rPr sz="4450" spc="-95" dirty="0">
                <a:latin typeface="Arial" panose="020B0704020202090204"/>
                <a:cs typeface="Arial" panose="020B0704020202090204"/>
              </a:rPr>
              <a:t> </a:t>
            </a:r>
            <a:r>
              <a:rPr sz="4450" dirty="0">
                <a:latin typeface="Arial" panose="020B0704020202090204"/>
                <a:cs typeface="Arial" panose="020B0704020202090204"/>
              </a:rPr>
              <a:t>While</a:t>
            </a:r>
            <a:endParaRPr sz="4450">
              <a:latin typeface="Arial" panose="020B0704020202090204"/>
              <a:cs typeface="Arial" panose="020B0704020202090204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5147199" y="70381"/>
            <a:ext cx="1934246" cy="193424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1311" y="0"/>
            <a:ext cx="20093305" cy="2004695"/>
            <a:chOff x="11311" y="0"/>
            <a:chExt cx="20093305" cy="2004695"/>
          </a:xfrm>
        </p:grpSpPr>
        <p:sp>
          <p:nvSpPr>
            <p:cNvPr id="3" name="object 3"/>
            <p:cNvSpPr/>
            <p:nvPr/>
          </p:nvSpPr>
          <p:spPr>
            <a:xfrm>
              <a:off x="11311" y="0"/>
              <a:ext cx="20093305" cy="2004695"/>
            </a:xfrm>
            <a:custGeom>
              <a:avLst/>
              <a:gdLst/>
              <a:ahLst/>
              <a:cxnLst/>
              <a:rect l="l" t="t" r="r" b="b"/>
              <a:pathLst>
                <a:path w="20093305" h="2004695">
                  <a:moveTo>
                    <a:pt x="0" y="2004628"/>
                  </a:moveTo>
                  <a:lnTo>
                    <a:pt x="20092787" y="2004628"/>
                  </a:lnTo>
                  <a:lnTo>
                    <a:pt x="20092787" y="0"/>
                  </a:lnTo>
                  <a:lnTo>
                    <a:pt x="0" y="0"/>
                  </a:lnTo>
                  <a:lnTo>
                    <a:pt x="0" y="2004628"/>
                  </a:lnTo>
                  <a:close/>
                </a:path>
              </a:pathLst>
            </a:custGeom>
            <a:solidFill>
              <a:srgbClr val="31ADB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5147199" y="70381"/>
              <a:ext cx="1934246" cy="1934246"/>
            </a:xfrm>
            <a:prstGeom prst="rect">
              <a:avLst/>
            </a:prstGeom>
            <a:blipFill>
              <a:blip r:embed="rId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82070" y="517426"/>
            <a:ext cx="9637395" cy="85534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5450" spc="-15" dirty="0"/>
              <a:t>LETS </a:t>
            </a:r>
            <a:r>
              <a:rPr sz="5450" spc="-20" dirty="0"/>
              <a:t>CODE </a:t>
            </a:r>
            <a:r>
              <a:rPr sz="5450" spc="-5" dirty="0"/>
              <a:t>: </a:t>
            </a:r>
            <a:r>
              <a:rPr sz="5450" spc="-10" dirty="0"/>
              <a:t>PERULANGAN</a:t>
            </a:r>
            <a:r>
              <a:rPr sz="5450" spc="-25" dirty="0"/>
              <a:t> </a:t>
            </a:r>
            <a:r>
              <a:rPr sz="5450" spc="-10" dirty="0"/>
              <a:t>WHILE</a:t>
            </a:r>
            <a:endParaRPr sz="5450"/>
          </a:p>
        </p:txBody>
      </p:sp>
      <p:sp>
        <p:nvSpPr>
          <p:cNvPr id="6" name="object 6"/>
          <p:cNvSpPr/>
          <p:nvPr/>
        </p:nvSpPr>
        <p:spPr>
          <a:xfrm>
            <a:off x="473710" y="2498725"/>
            <a:ext cx="12897485" cy="7320915"/>
          </a:xfrm>
          <a:prstGeom prst="rect">
            <a:avLst/>
          </a:prstGeom>
          <a:blipFill rotWithShape="1"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pic>
        <p:nvPicPr>
          <p:cNvPr id="7" name="Picture 6" descr="Screen Shot 2022-01-20 at 22.29.4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77010" y="4119245"/>
            <a:ext cx="6108700" cy="408051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1311" y="0"/>
            <a:ext cx="20093305" cy="2004695"/>
            <a:chOff x="11311" y="0"/>
            <a:chExt cx="20093305" cy="2004695"/>
          </a:xfrm>
        </p:grpSpPr>
        <p:sp>
          <p:nvSpPr>
            <p:cNvPr id="3" name="object 3"/>
            <p:cNvSpPr/>
            <p:nvPr/>
          </p:nvSpPr>
          <p:spPr>
            <a:xfrm>
              <a:off x="11311" y="0"/>
              <a:ext cx="20093305" cy="2004695"/>
            </a:xfrm>
            <a:custGeom>
              <a:avLst/>
              <a:gdLst/>
              <a:ahLst/>
              <a:cxnLst/>
              <a:rect l="l" t="t" r="r" b="b"/>
              <a:pathLst>
                <a:path w="20093305" h="2004695">
                  <a:moveTo>
                    <a:pt x="0" y="2004628"/>
                  </a:moveTo>
                  <a:lnTo>
                    <a:pt x="20092787" y="2004628"/>
                  </a:lnTo>
                  <a:lnTo>
                    <a:pt x="20092787" y="0"/>
                  </a:lnTo>
                  <a:lnTo>
                    <a:pt x="0" y="0"/>
                  </a:lnTo>
                  <a:lnTo>
                    <a:pt x="0" y="2004628"/>
                  </a:lnTo>
                  <a:close/>
                </a:path>
              </a:pathLst>
            </a:custGeom>
            <a:solidFill>
              <a:srgbClr val="31ADB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5147199" y="70381"/>
              <a:ext cx="1934246" cy="1934246"/>
            </a:xfrm>
            <a:prstGeom prst="rect">
              <a:avLst/>
            </a:prstGeom>
            <a:blipFill>
              <a:blip r:embed="rId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068070" y="740410"/>
            <a:ext cx="14079220" cy="10280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600" spc="-10" dirty="0"/>
              <a:t>Bentuk </a:t>
            </a:r>
            <a:r>
              <a:rPr sz="6600" spc="-30" dirty="0"/>
              <a:t>Perulangan </a:t>
            </a:r>
            <a:r>
              <a:rPr sz="6600" dirty="0"/>
              <a:t>pada</a:t>
            </a:r>
            <a:r>
              <a:rPr sz="6600" spc="-50" dirty="0"/>
              <a:t> </a:t>
            </a:r>
            <a:r>
              <a:rPr sz="6600" spc="-25" dirty="0"/>
              <a:t>Javascript</a:t>
            </a:r>
            <a:endParaRPr sz="6600"/>
          </a:p>
        </p:txBody>
      </p:sp>
      <p:sp>
        <p:nvSpPr>
          <p:cNvPr id="6" name="object 6"/>
          <p:cNvSpPr txBox="1"/>
          <p:nvPr/>
        </p:nvSpPr>
        <p:spPr>
          <a:xfrm>
            <a:off x="1465580" y="3620135"/>
            <a:ext cx="17313910" cy="4784090"/>
          </a:xfrm>
          <a:prstGeom prst="rect">
            <a:avLst/>
          </a:prstGeom>
        </p:spPr>
        <p:txBody>
          <a:bodyPr vert="horz" wrap="square" lIns="0" tIns="120650" rIns="0" bIns="0" rtlCol="0">
            <a:spAutoFit/>
          </a:bodyPr>
          <a:lstStyle/>
          <a:p>
            <a:pPr marL="12700" marR="5080">
              <a:lnSpc>
                <a:spcPct val="80000"/>
              </a:lnSpc>
              <a:spcBef>
                <a:spcPts val="950"/>
              </a:spcBef>
            </a:pPr>
            <a:r>
              <a:rPr sz="3550" b="1" spc="-20" dirty="0">
                <a:solidFill>
                  <a:srgbClr val="FF0000"/>
                </a:solidFill>
                <a:latin typeface="Carlito"/>
                <a:cs typeface="Carlito"/>
              </a:rPr>
              <a:t>Perulangan foreach </a:t>
            </a:r>
            <a:r>
              <a:rPr sz="3550" spc="-25" dirty="0">
                <a:latin typeface="Carlito"/>
                <a:cs typeface="Carlito"/>
              </a:rPr>
              <a:t>biasanya </a:t>
            </a:r>
            <a:r>
              <a:rPr sz="3550" spc="-15" dirty="0">
                <a:latin typeface="Carlito"/>
                <a:cs typeface="Carlito"/>
              </a:rPr>
              <a:t>digunakan untuk  mencetak item </a:t>
            </a:r>
            <a:r>
              <a:rPr sz="3550" spc="-10" dirty="0">
                <a:latin typeface="Carlito"/>
                <a:cs typeface="Carlito"/>
              </a:rPr>
              <a:t>di </a:t>
            </a:r>
            <a:r>
              <a:rPr sz="3550" spc="-15" dirty="0">
                <a:latin typeface="Carlito"/>
                <a:cs typeface="Carlito"/>
              </a:rPr>
              <a:t>dalam</a:t>
            </a:r>
            <a:r>
              <a:rPr sz="3550" spc="95" dirty="0">
                <a:latin typeface="Carlito"/>
                <a:cs typeface="Carlito"/>
              </a:rPr>
              <a:t> </a:t>
            </a:r>
            <a:r>
              <a:rPr sz="3550" spc="-70" dirty="0">
                <a:latin typeface="Carlito"/>
                <a:cs typeface="Carlito"/>
              </a:rPr>
              <a:t>array.</a:t>
            </a:r>
            <a:endParaRPr sz="355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4150">
              <a:latin typeface="Carlito"/>
              <a:cs typeface="Carlito"/>
            </a:endParaRPr>
          </a:p>
          <a:p>
            <a:pPr marL="12700" marR="386080">
              <a:lnSpc>
                <a:spcPct val="80000"/>
              </a:lnSpc>
            </a:pPr>
            <a:r>
              <a:rPr sz="3550" spc="-20" dirty="0">
                <a:latin typeface="Carlito"/>
                <a:cs typeface="Carlito"/>
              </a:rPr>
              <a:t>Perulangan </a:t>
            </a:r>
            <a:r>
              <a:rPr sz="3550" spc="-5" dirty="0">
                <a:latin typeface="Carlito"/>
                <a:cs typeface="Carlito"/>
              </a:rPr>
              <a:t>ini </a:t>
            </a:r>
            <a:r>
              <a:rPr sz="3550" spc="-10" dirty="0">
                <a:latin typeface="Carlito"/>
                <a:cs typeface="Carlito"/>
              </a:rPr>
              <a:t>termasuk </a:t>
            </a:r>
            <a:r>
              <a:rPr sz="3550" spc="-15" dirty="0">
                <a:latin typeface="Carlito"/>
                <a:cs typeface="Carlito"/>
              </a:rPr>
              <a:t>dalam perulangan  </a:t>
            </a:r>
            <a:r>
              <a:rPr sz="3550" b="1" spc="-20" dirty="0">
                <a:solidFill>
                  <a:srgbClr val="FF0000"/>
                </a:solidFill>
                <a:latin typeface="Carlito"/>
                <a:cs typeface="Carlito"/>
              </a:rPr>
              <a:t>counted </a:t>
            </a:r>
            <a:r>
              <a:rPr sz="3550" b="1" spc="-5" dirty="0">
                <a:solidFill>
                  <a:srgbClr val="FF0000"/>
                </a:solidFill>
                <a:latin typeface="Carlito"/>
                <a:cs typeface="Carlito"/>
              </a:rPr>
              <a:t>loop</a:t>
            </a:r>
            <a:r>
              <a:rPr sz="3550" spc="-5" dirty="0">
                <a:latin typeface="Carlito"/>
                <a:cs typeface="Carlito"/>
              </a:rPr>
              <a:t>, </a:t>
            </a:r>
            <a:r>
              <a:rPr sz="3550" spc="-25" dirty="0">
                <a:latin typeface="Carlito"/>
                <a:cs typeface="Carlito"/>
              </a:rPr>
              <a:t>karena </a:t>
            </a:r>
            <a:r>
              <a:rPr sz="3550" spc="-10" dirty="0">
                <a:latin typeface="Carlito"/>
                <a:cs typeface="Carlito"/>
              </a:rPr>
              <a:t>jumlah </a:t>
            </a:r>
            <a:r>
              <a:rPr sz="3550" spc="-25" dirty="0">
                <a:latin typeface="Carlito"/>
                <a:cs typeface="Carlito"/>
              </a:rPr>
              <a:t>perulangannya  </a:t>
            </a:r>
            <a:r>
              <a:rPr sz="3550" spc="-20" dirty="0">
                <a:latin typeface="Carlito"/>
                <a:cs typeface="Carlito"/>
              </a:rPr>
              <a:t>akan ditentukan </a:t>
            </a:r>
            <a:r>
              <a:rPr sz="3550" spc="-10" dirty="0">
                <a:latin typeface="Carlito"/>
                <a:cs typeface="Carlito"/>
              </a:rPr>
              <a:t>oleh panjang dari</a:t>
            </a:r>
            <a:r>
              <a:rPr sz="3550" spc="130" dirty="0">
                <a:latin typeface="Carlito"/>
                <a:cs typeface="Carlito"/>
              </a:rPr>
              <a:t> </a:t>
            </a:r>
            <a:r>
              <a:rPr sz="3550" spc="-70" dirty="0">
                <a:latin typeface="Carlito"/>
                <a:cs typeface="Carlito"/>
              </a:rPr>
              <a:t>array.</a:t>
            </a:r>
            <a:endParaRPr sz="355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4150">
              <a:latin typeface="Carlito"/>
              <a:cs typeface="Carlito"/>
            </a:endParaRPr>
          </a:p>
          <a:p>
            <a:pPr marL="12700" marR="1216025">
              <a:lnSpc>
                <a:spcPct val="80000"/>
              </a:lnSpc>
            </a:pPr>
            <a:r>
              <a:rPr sz="3550" spc="-5" dirty="0">
                <a:latin typeface="Carlito"/>
                <a:cs typeface="Carlito"/>
              </a:rPr>
              <a:t>Ada </a:t>
            </a:r>
            <a:r>
              <a:rPr sz="3550" b="1" spc="-10" dirty="0">
                <a:solidFill>
                  <a:srgbClr val="FF0000"/>
                </a:solidFill>
                <a:latin typeface="Carlito"/>
                <a:cs typeface="Carlito"/>
              </a:rPr>
              <a:t>dua </a:t>
            </a:r>
            <a:r>
              <a:rPr sz="3550" b="1" spc="-30" dirty="0">
                <a:solidFill>
                  <a:srgbClr val="FF0000"/>
                </a:solidFill>
                <a:latin typeface="Carlito"/>
                <a:cs typeface="Carlito"/>
              </a:rPr>
              <a:t>cara </a:t>
            </a:r>
            <a:r>
              <a:rPr sz="3550" spc="-10" dirty="0">
                <a:latin typeface="Carlito"/>
                <a:cs typeface="Carlito"/>
              </a:rPr>
              <a:t>menggunakan </a:t>
            </a:r>
            <a:r>
              <a:rPr sz="3550" spc="-15" dirty="0">
                <a:latin typeface="Carlito"/>
                <a:cs typeface="Carlito"/>
              </a:rPr>
              <a:t>perulangan  </a:t>
            </a:r>
            <a:r>
              <a:rPr sz="3550" spc="-25" dirty="0">
                <a:latin typeface="Carlito"/>
                <a:cs typeface="Carlito"/>
              </a:rPr>
              <a:t>foreach </a:t>
            </a:r>
            <a:r>
              <a:rPr sz="3550" spc="-10" dirty="0">
                <a:latin typeface="Carlito"/>
                <a:cs typeface="Carlito"/>
              </a:rPr>
              <a:t>di</a:t>
            </a:r>
            <a:r>
              <a:rPr sz="3550" spc="55" dirty="0">
                <a:latin typeface="Carlito"/>
                <a:cs typeface="Carlito"/>
              </a:rPr>
              <a:t> </a:t>
            </a:r>
            <a:r>
              <a:rPr sz="3550" spc="-20" dirty="0">
                <a:latin typeface="Carlito"/>
                <a:cs typeface="Carlito"/>
              </a:rPr>
              <a:t>Javascript:</a:t>
            </a:r>
            <a:endParaRPr sz="355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3450">
              <a:latin typeface="Carlito"/>
              <a:cs typeface="Carlito"/>
            </a:endParaRPr>
          </a:p>
          <a:p>
            <a:pPr marL="767080" indent="-755015">
              <a:lnSpc>
                <a:spcPts val="4260"/>
              </a:lnSpc>
              <a:spcBef>
                <a:spcPts val="5"/>
              </a:spcBef>
              <a:buAutoNum type="arabicPeriod"/>
              <a:tabLst>
                <a:tab pos="766445" algn="l"/>
                <a:tab pos="767715" algn="l"/>
              </a:tabLst>
            </a:pPr>
            <a:r>
              <a:rPr sz="3550" spc="-10" dirty="0">
                <a:latin typeface="Carlito"/>
                <a:cs typeface="Carlito"/>
              </a:rPr>
              <a:t>Menggunakan </a:t>
            </a:r>
            <a:r>
              <a:rPr sz="3550" spc="-35" dirty="0">
                <a:latin typeface="Carlito"/>
                <a:cs typeface="Carlito"/>
              </a:rPr>
              <a:t>for </a:t>
            </a:r>
            <a:r>
              <a:rPr sz="3550" spc="-20" dirty="0">
                <a:latin typeface="Carlito"/>
                <a:cs typeface="Carlito"/>
              </a:rPr>
              <a:t>dengan </a:t>
            </a:r>
            <a:r>
              <a:rPr sz="3550" spc="-25" dirty="0">
                <a:latin typeface="Carlito"/>
                <a:cs typeface="Carlito"/>
              </a:rPr>
              <a:t>operator</a:t>
            </a:r>
            <a:r>
              <a:rPr sz="3550" spc="110" dirty="0">
                <a:latin typeface="Carlito"/>
                <a:cs typeface="Carlito"/>
              </a:rPr>
              <a:t> </a:t>
            </a:r>
            <a:r>
              <a:rPr sz="3550" spc="-5" dirty="0">
                <a:latin typeface="Carlito"/>
                <a:cs typeface="Carlito"/>
              </a:rPr>
              <a:t>in;</a:t>
            </a:r>
            <a:endParaRPr sz="3550">
              <a:latin typeface="Carlito"/>
              <a:cs typeface="Carlito"/>
            </a:endParaRPr>
          </a:p>
          <a:p>
            <a:pPr marL="767080" indent="-755015">
              <a:lnSpc>
                <a:spcPts val="4260"/>
              </a:lnSpc>
              <a:buAutoNum type="arabicPeriod"/>
              <a:tabLst>
                <a:tab pos="766445" algn="l"/>
                <a:tab pos="767715" algn="l"/>
              </a:tabLst>
            </a:pPr>
            <a:r>
              <a:rPr sz="3550" spc="-10" dirty="0">
                <a:latin typeface="Carlito"/>
                <a:cs typeface="Carlito"/>
              </a:rPr>
              <a:t>Mengguunakan method</a:t>
            </a:r>
            <a:r>
              <a:rPr sz="3550" spc="50" dirty="0">
                <a:latin typeface="Carlito"/>
                <a:cs typeface="Carlito"/>
              </a:rPr>
              <a:t> </a:t>
            </a:r>
            <a:r>
              <a:rPr sz="3550" spc="-20" dirty="0">
                <a:latin typeface="Carlito"/>
                <a:cs typeface="Carlito"/>
              </a:rPr>
              <a:t>forEach().</a:t>
            </a:r>
            <a:endParaRPr sz="3550">
              <a:latin typeface="Carlito"/>
              <a:cs typeface="Carlito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39884" y="2533157"/>
            <a:ext cx="6249035" cy="7048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50" dirty="0">
                <a:latin typeface="Arial" panose="020B0704020202090204"/>
                <a:cs typeface="Arial" panose="020B0704020202090204"/>
              </a:rPr>
              <a:t>4. Percabangan</a:t>
            </a:r>
            <a:r>
              <a:rPr sz="4450" spc="-85" dirty="0">
                <a:latin typeface="Arial" panose="020B0704020202090204"/>
                <a:cs typeface="Arial" panose="020B0704020202090204"/>
              </a:rPr>
              <a:t> </a:t>
            </a:r>
            <a:r>
              <a:rPr sz="4450" dirty="0">
                <a:latin typeface="Arial" panose="020B0704020202090204"/>
                <a:cs typeface="Arial" panose="020B0704020202090204"/>
              </a:rPr>
              <a:t>Foreach</a:t>
            </a:r>
            <a:endParaRPr sz="4450">
              <a:latin typeface="Arial" panose="020B0704020202090204"/>
              <a:cs typeface="Arial" panose="020B0704020202090204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596" y="0"/>
            <a:ext cx="20093305" cy="11311890"/>
            <a:chOff x="11311" y="0"/>
            <a:chExt cx="20093305" cy="11311890"/>
          </a:xfrm>
        </p:grpSpPr>
        <p:sp>
          <p:nvSpPr>
            <p:cNvPr id="3" name="object 3"/>
            <p:cNvSpPr/>
            <p:nvPr/>
          </p:nvSpPr>
          <p:spPr>
            <a:xfrm>
              <a:off x="11311" y="1718072"/>
              <a:ext cx="20093305" cy="9593580"/>
            </a:xfrm>
            <a:custGeom>
              <a:avLst/>
              <a:gdLst/>
              <a:ahLst/>
              <a:cxnLst/>
              <a:rect l="l" t="t" r="r" b="b"/>
              <a:pathLst>
                <a:path w="20093305" h="9593580">
                  <a:moveTo>
                    <a:pt x="20092788" y="0"/>
                  </a:moveTo>
                  <a:lnTo>
                    <a:pt x="0" y="0"/>
                  </a:lnTo>
                  <a:lnTo>
                    <a:pt x="0" y="9593310"/>
                  </a:lnTo>
                  <a:lnTo>
                    <a:pt x="20092788" y="9593310"/>
                  </a:lnTo>
                  <a:lnTo>
                    <a:pt x="20092788" y="0"/>
                  </a:lnTo>
                  <a:close/>
                </a:path>
              </a:pathLst>
            </a:custGeom>
            <a:solidFill>
              <a:srgbClr val="31ADB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884801" y="1905339"/>
              <a:ext cx="9046593" cy="6355740"/>
            </a:xfrm>
            <a:prstGeom prst="rect">
              <a:avLst/>
            </a:prstGeom>
            <a:blipFill>
              <a:blip r:embed="rId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0638985" y="1905339"/>
              <a:ext cx="8579056" cy="601262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8295015" y="8672061"/>
              <a:ext cx="3016369" cy="233014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6431670" y="0"/>
              <a:ext cx="1934246" cy="190533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948013" y="-20660"/>
            <a:ext cx="15071725" cy="185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903345" algn="l"/>
              </a:tabLst>
            </a:pPr>
            <a:r>
              <a:rPr sz="6000" spc="-10" dirty="0">
                <a:solidFill>
                  <a:srgbClr val="FF0000"/>
                </a:solidFill>
              </a:rPr>
              <a:t>LETS</a:t>
            </a:r>
            <a:r>
              <a:rPr sz="6000" dirty="0">
                <a:solidFill>
                  <a:srgbClr val="FF0000"/>
                </a:solidFill>
              </a:rPr>
              <a:t> </a:t>
            </a:r>
            <a:r>
              <a:rPr sz="6000" spc="-15" dirty="0">
                <a:solidFill>
                  <a:srgbClr val="FF0000"/>
                </a:solidFill>
              </a:rPr>
              <a:t>CODE	</a:t>
            </a:r>
            <a:r>
              <a:rPr sz="6000" b="0" dirty="0">
                <a:solidFill>
                  <a:srgbClr val="000000"/>
                </a:solidFill>
                <a:latin typeface="Carlito"/>
                <a:cs typeface="Carlito"/>
              </a:rPr>
              <a:t>: </a:t>
            </a:r>
            <a:br>
              <a:rPr sz="6000" b="0" dirty="0">
                <a:solidFill>
                  <a:srgbClr val="000000"/>
                </a:solidFill>
                <a:latin typeface="Carlito"/>
                <a:cs typeface="Carlito"/>
              </a:rPr>
            </a:br>
            <a:r>
              <a:rPr sz="6000" b="0" spc="-40" dirty="0">
                <a:solidFill>
                  <a:srgbClr val="000000"/>
                </a:solidFill>
                <a:latin typeface="Carlito"/>
                <a:cs typeface="Carlito"/>
              </a:rPr>
              <a:t>Cara </a:t>
            </a:r>
            <a:r>
              <a:rPr sz="6000" b="0" dirty="0">
                <a:solidFill>
                  <a:srgbClr val="000000"/>
                </a:solidFill>
                <a:latin typeface="Carlito"/>
                <a:cs typeface="Carlito"/>
              </a:rPr>
              <a:t>1. PERULANGAN</a:t>
            </a:r>
            <a:r>
              <a:rPr sz="6000" b="0" spc="20" dirty="0">
                <a:solidFill>
                  <a:srgbClr val="000000"/>
                </a:solidFill>
                <a:latin typeface="Carlito"/>
                <a:cs typeface="Carlito"/>
              </a:rPr>
              <a:t> </a:t>
            </a:r>
            <a:r>
              <a:rPr sz="6000" b="0" spc="-35" dirty="0">
                <a:solidFill>
                  <a:srgbClr val="000000"/>
                </a:solidFill>
                <a:latin typeface="Carlito"/>
                <a:cs typeface="Carlito"/>
              </a:rPr>
              <a:t>FOREACH</a:t>
            </a:r>
            <a:endParaRPr sz="6000" b="0" spc="-35" dirty="0">
              <a:solidFill>
                <a:srgbClr val="000000"/>
              </a:solidFill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311" y="2174298"/>
            <a:ext cx="20093305" cy="9067165"/>
          </a:xfrm>
          <a:custGeom>
            <a:avLst/>
            <a:gdLst/>
            <a:ahLst/>
            <a:cxnLst/>
            <a:rect l="l" t="t" r="r" b="b"/>
            <a:pathLst>
              <a:path w="20093305" h="9067165">
                <a:moveTo>
                  <a:pt x="20092788" y="0"/>
                </a:moveTo>
                <a:lnTo>
                  <a:pt x="0" y="0"/>
                </a:lnTo>
                <a:lnTo>
                  <a:pt x="0" y="9066702"/>
                </a:lnTo>
                <a:lnTo>
                  <a:pt x="20092788" y="9066702"/>
                </a:lnTo>
                <a:lnTo>
                  <a:pt x="20092788" y="0"/>
                </a:lnTo>
                <a:close/>
              </a:path>
            </a:pathLst>
          </a:custGeom>
          <a:solidFill>
            <a:srgbClr val="31ADB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5147199" y="70381"/>
            <a:ext cx="1934246" cy="194555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067956" y="924364"/>
            <a:ext cx="13108940" cy="85534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5450" spc="-15" dirty="0">
                <a:solidFill>
                  <a:srgbClr val="FF0000"/>
                </a:solidFill>
              </a:rPr>
              <a:t>LETS </a:t>
            </a:r>
            <a:r>
              <a:rPr sz="5450" spc="-20" dirty="0">
                <a:solidFill>
                  <a:srgbClr val="FF0000"/>
                </a:solidFill>
              </a:rPr>
              <a:t>CODE </a:t>
            </a:r>
            <a:r>
              <a:rPr sz="5450" b="0" spc="-5" dirty="0">
                <a:solidFill>
                  <a:srgbClr val="000000"/>
                </a:solidFill>
                <a:latin typeface="Carlito"/>
                <a:cs typeface="Carlito"/>
              </a:rPr>
              <a:t>: </a:t>
            </a:r>
            <a:r>
              <a:rPr sz="5450" b="0" spc="-40" dirty="0">
                <a:solidFill>
                  <a:srgbClr val="000000"/>
                </a:solidFill>
                <a:latin typeface="Carlito"/>
                <a:cs typeface="Carlito"/>
              </a:rPr>
              <a:t>Cara </a:t>
            </a:r>
            <a:r>
              <a:rPr sz="5450" b="0" spc="-50" dirty="0">
                <a:solidFill>
                  <a:srgbClr val="000000"/>
                </a:solidFill>
                <a:latin typeface="Carlito"/>
                <a:cs typeface="Carlito"/>
              </a:rPr>
              <a:t>ke-2 </a:t>
            </a:r>
            <a:r>
              <a:rPr sz="5450" b="0" spc="-5" dirty="0">
                <a:solidFill>
                  <a:srgbClr val="000000"/>
                </a:solidFill>
                <a:latin typeface="Carlito"/>
                <a:cs typeface="Carlito"/>
              </a:rPr>
              <a:t>PERULANGAN</a:t>
            </a:r>
            <a:r>
              <a:rPr sz="5450" b="0" spc="80" dirty="0">
                <a:solidFill>
                  <a:srgbClr val="000000"/>
                </a:solidFill>
                <a:latin typeface="Carlito"/>
                <a:cs typeface="Carlito"/>
              </a:rPr>
              <a:t> </a:t>
            </a:r>
            <a:r>
              <a:rPr sz="5450" b="0" spc="-25" dirty="0">
                <a:solidFill>
                  <a:srgbClr val="000000"/>
                </a:solidFill>
                <a:latin typeface="Carlito"/>
                <a:cs typeface="Carlito"/>
              </a:rPr>
              <a:t>FOREACH</a:t>
            </a:r>
            <a:endParaRPr sz="5450">
              <a:latin typeface="Carlito"/>
              <a:cs typeface="Carlito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445374" y="2440745"/>
            <a:ext cx="11217122" cy="64307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311" y="2386700"/>
            <a:ext cx="20093305" cy="8924925"/>
          </a:xfrm>
          <a:custGeom>
            <a:avLst/>
            <a:gdLst/>
            <a:ahLst/>
            <a:cxnLst/>
            <a:rect l="l" t="t" r="r" b="b"/>
            <a:pathLst>
              <a:path w="20093305" h="8924925">
                <a:moveTo>
                  <a:pt x="20092788" y="0"/>
                </a:moveTo>
                <a:lnTo>
                  <a:pt x="0" y="0"/>
                </a:lnTo>
                <a:lnTo>
                  <a:pt x="0" y="8924682"/>
                </a:lnTo>
                <a:lnTo>
                  <a:pt x="20092788" y="8924682"/>
                </a:lnTo>
                <a:lnTo>
                  <a:pt x="20092788" y="0"/>
                </a:lnTo>
                <a:close/>
              </a:path>
            </a:pathLst>
          </a:custGeom>
          <a:solidFill>
            <a:srgbClr val="31ADB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67956" y="924364"/>
            <a:ext cx="13108940" cy="85534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5450" spc="-15" dirty="0">
                <a:solidFill>
                  <a:srgbClr val="FF0000"/>
                </a:solidFill>
              </a:rPr>
              <a:t>LETS </a:t>
            </a:r>
            <a:r>
              <a:rPr sz="5450" spc="-20" dirty="0">
                <a:solidFill>
                  <a:srgbClr val="FF0000"/>
                </a:solidFill>
              </a:rPr>
              <a:t>CODE </a:t>
            </a:r>
            <a:r>
              <a:rPr sz="5450" b="0" spc="-5" dirty="0">
                <a:solidFill>
                  <a:srgbClr val="000000"/>
                </a:solidFill>
                <a:latin typeface="Carlito"/>
                <a:cs typeface="Carlito"/>
              </a:rPr>
              <a:t>: </a:t>
            </a:r>
            <a:r>
              <a:rPr sz="5450" b="0" spc="-40" dirty="0">
                <a:solidFill>
                  <a:srgbClr val="000000"/>
                </a:solidFill>
                <a:latin typeface="Carlito"/>
                <a:cs typeface="Carlito"/>
              </a:rPr>
              <a:t>Cara </a:t>
            </a:r>
            <a:r>
              <a:rPr sz="5450" b="0" spc="-50" dirty="0">
                <a:solidFill>
                  <a:srgbClr val="000000"/>
                </a:solidFill>
                <a:latin typeface="Carlito"/>
                <a:cs typeface="Carlito"/>
              </a:rPr>
              <a:t>ke-2 </a:t>
            </a:r>
            <a:r>
              <a:rPr sz="5450" b="0" spc="-5" dirty="0">
                <a:solidFill>
                  <a:srgbClr val="000000"/>
                </a:solidFill>
                <a:latin typeface="Carlito"/>
                <a:cs typeface="Carlito"/>
              </a:rPr>
              <a:t>PERULANGAN</a:t>
            </a:r>
            <a:r>
              <a:rPr sz="5450" b="0" spc="80" dirty="0">
                <a:solidFill>
                  <a:srgbClr val="000000"/>
                </a:solidFill>
                <a:latin typeface="Carlito"/>
                <a:cs typeface="Carlito"/>
              </a:rPr>
              <a:t> </a:t>
            </a:r>
            <a:r>
              <a:rPr sz="5450" b="0" spc="-25" dirty="0">
                <a:solidFill>
                  <a:srgbClr val="000000"/>
                </a:solidFill>
                <a:latin typeface="Carlito"/>
                <a:cs typeface="Carlito"/>
              </a:rPr>
              <a:t>FOREACH</a:t>
            </a:r>
            <a:endParaRPr sz="5450">
              <a:latin typeface="Carlito"/>
              <a:cs typeface="Carlit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46670" y="3657424"/>
            <a:ext cx="8204834" cy="40474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0"/>
              </a:spcBef>
            </a:pPr>
            <a:r>
              <a:rPr sz="5250" spc="5" dirty="0">
                <a:latin typeface="Carlito"/>
                <a:cs typeface="Carlito"/>
              </a:rPr>
              <a:t>Method </a:t>
            </a:r>
            <a:r>
              <a:rPr sz="5250" b="1" spc="-10" dirty="0">
                <a:solidFill>
                  <a:srgbClr val="FF0000"/>
                </a:solidFill>
                <a:latin typeface="Carlito"/>
                <a:cs typeface="Carlito"/>
              </a:rPr>
              <a:t>forEach() </a:t>
            </a:r>
            <a:r>
              <a:rPr sz="5250" spc="5" dirty="0">
                <a:latin typeface="Carlito"/>
                <a:cs typeface="Carlito"/>
              </a:rPr>
              <a:t>memiliki  </a:t>
            </a:r>
            <a:r>
              <a:rPr sz="5250" spc="-15" dirty="0">
                <a:latin typeface="Carlito"/>
                <a:cs typeface="Carlito"/>
              </a:rPr>
              <a:t>parameter </a:t>
            </a:r>
            <a:r>
              <a:rPr sz="5250" spc="5" dirty="0">
                <a:latin typeface="Carlito"/>
                <a:cs typeface="Carlito"/>
              </a:rPr>
              <a:t>berupa fungsi  </a:t>
            </a:r>
            <a:r>
              <a:rPr sz="5250" b="1" spc="5" dirty="0">
                <a:solidFill>
                  <a:srgbClr val="FF0000"/>
                </a:solidFill>
                <a:latin typeface="Carlito"/>
                <a:cs typeface="Carlito"/>
              </a:rPr>
              <a:t>callback</a:t>
            </a:r>
            <a:r>
              <a:rPr sz="5250" spc="5" dirty="0">
                <a:latin typeface="Carlito"/>
                <a:cs typeface="Carlito"/>
              </a:rPr>
              <a:t>. </a:t>
            </a:r>
            <a:r>
              <a:rPr sz="5250" spc="-15" dirty="0">
                <a:latin typeface="Carlito"/>
                <a:cs typeface="Carlito"/>
              </a:rPr>
              <a:t>Sebenarnya </a:t>
            </a:r>
            <a:r>
              <a:rPr sz="5250" spc="-10" dirty="0">
                <a:latin typeface="Carlito"/>
                <a:cs typeface="Carlito"/>
              </a:rPr>
              <a:t>kita </a:t>
            </a:r>
            <a:r>
              <a:rPr sz="5250" spc="-20" dirty="0">
                <a:latin typeface="Carlito"/>
                <a:cs typeface="Carlito"/>
              </a:rPr>
              <a:t>juga  </a:t>
            </a:r>
            <a:r>
              <a:rPr sz="5250" spc="5" dirty="0">
                <a:latin typeface="Carlito"/>
                <a:cs typeface="Carlito"/>
              </a:rPr>
              <a:t>bisa menggunakan </a:t>
            </a:r>
            <a:r>
              <a:rPr sz="5250" spc="-15" dirty="0">
                <a:latin typeface="Carlito"/>
                <a:cs typeface="Carlito"/>
              </a:rPr>
              <a:t>arrow  </a:t>
            </a:r>
            <a:r>
              <a:rPr sz="5250" spc="5" dirty="0">
                <a:latin typeface="Carlito"/>
                <a:cs typeface="Carlito"/>
              </a:rPr>
              <a:t>function seperti</a:t>
            </a:r>
            <a:r>
              <a:rPr sz="5250" spc="70" dirty="0">
                <a:latin typeface="Carlito"/>
                <a:cs typeface="Carlito"/>
              </a:rPr>
              <a:t> </a:t>
            </a:r>
            <a:r>
              <a:rPr sz="5250" dirty="0">
                <a:latin typeface="Carlito"/>
                <a:cs typeface="Carlito"/>
              </a:rPr>
              <a:t>ini:</a:t>
            </a:r>
            <a:endParaRPr sz="5250">
              <a:latin typeface="Carlito"/>
              <a:cs typeface="Carlito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188614" y="2709704"/>
            <a:ext cx="10915485" cy="603273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5252772" y="310434"/>
            <a:ext cx="1932989" cy="193298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1311" y="70381"/>
            <a:ext cx="20093305" cy="11241405"/>
            <a:chOff x="11311" y="70381"/>
            <a:chExt cx="20093305" cy="11241405"/>
          </a:xfrm>
        </p:grpSpPr>
        <p:sp>
          <p:nvSpPr>
            <p:cNvPr id="3" name="object 3"/>
            <p:cNvSpPr/>
            <p:nvPr/>
          </p:nvSpPr>
          <p:spPr>
            <a:xfrm>
              <a:off x="11311" y="2337684"/>
              <a:ext cx="20093305" cy="8973820"/>
            </a:xfrm>
            <a:custGeom>
              <a:avLst/>
              <a:gdLst/>
              <a:ahLst/>
              <a:cxnLst/>
              <a:rect l="l" t="t" r="r" b="b"/>
              <a:pathLst>
                <a:path w="20093305" h="8973820">
                  <a:moveTo>
                    <a:pt x="20092788" y="0"/>
                  </a:moveTo>
                  <a:lnTo>
                    <a:pt x="0" y="0"/>
                  </a:lnTo>
                  <a:lnTo>
                    <a:pt x="0" y="8973698"/>
                  </a:lnTo>
                  <a:lnTo>
                    <a:pt x="20092788" y="8973698"/>
                  </a:lnTo>
                  <a:lnTo>
                    <a:pt x="20092788" y="0"/>
                  </a:lnTo>
                  <a:close/>
                </a:path>
              </a:pathLst>
            </a:custGeom>
            <a:solidFill>
              <a:srgbClr val="31ADB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7640211" y="1959380"/>
              <a:ext cx="4822420" cy="9351999"/>
            </a:xfrm>
            <a:prstGeom prst="rect">
              <a:avLst/>
            </a:prstGeom>
            <a:blipFill>
              <a:blip r:embed="rId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5147199" y="70381"/>
              <a:ext cx="1934246" cy="193424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067956" y="924364"/>
            <a:ext cx="12109450" cy="85534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5450" spc="-15" dirty="0">
                <a:solidFill>
                  <a:srgbClr val="FF0000"/>
                </a:solidFill>
              </a:rPr>
              <a:t>LETS </a:t>
            </a:r>
            <a:r>
              <a:rPr sz="5450" spc="-20" dirty="0">
                <a:solidFill>
                  <a:srgbClr val="FF0000"/>
                </a:solidFill>
              </a:rPr>
              <a:t>CODE </a:t>
            </a:r>
            <a:r>
              <a:rPr sz="5450" b="0" spc="-5" dirty="0">
                <a:solidFill>
                  <a:srgbClr val="000000"/>
                </a:solidFill>
                <a:latin typeface="Carlito"/>
                <a:cs typeface="Carlito"/>
              </a:rPr>
              <a:t>: </a:t>
            </a:r>
            <a:r>
              <a:rPr sz="5450" b="0" spc="-10" dirty="0">
                <a:solidFill>
                  <a:srgbClr val="000000"/>
                </a:solidFill>
                <a:latin typeface="Carlito"/>
                <a:cs typeface="Carlito"/>
              </a:rPr>
              <a:t>HASIL </a:t>
            </a:r>
            <a:r>
              <a:rPr sz="5450" b="0" spc="-5" dirty="0">
                <a:solidFill>
                  <a:srgbClr val="000000"/>
                </a:solidFill>
                <a:latin typeface="Carlito"/>
                <a:cs typeface="Carlito"/>
              </a:rPr>
              <a:t>PERULANGAN</a:t>
            </a:r>
            <a:r>
              <a:rPr sz="5450" b="0" spc="15" dirty="0">
                <a:solidFill>
                  <a:srgbClr val="000000"/>
                </a:solidFill>
                <a:latin typeface="Carlito"/>
                <a:cs typeface="Carlito"/>
              </a:rPr>
              <a:t> </a:t>
            </a:r>
            <a:r>
              <a:rPr sz="5450" b="0" spc="-30" dirty="0">
                <a:solidFill>
                  <a:srgbClr val="000000"/>
                </a:solidFill>
                <a:latin typeface="Carlito"/>
                <a:cs typeface="Carlito"/>
              </a:rPr>
              <a:t>FOREACH</a:t>
            </a:r>
            <a:endParaRPr sz="545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311" y="0"/>
            <a:ext cx="20093305" cy="2004695"/>
          </a:xfrm>
          <a:custGeom>
            <a:avLst/>
            <a:gdLst/>
            <a:ahLst/>
            <a:cxnLst/>
            <a:rect l="l" t="t" r="r" b="b"/>
            <a:pathLst>
              <a:path w="20093305" h="2004695">
                <a:moveTo>
                  <a:pt x="0" y="2004628"/>
                </a:moveTo>
                <a:lnTo>
                  <a:pt x="20092787" y="2004628"/>
                </a:lnTo>
                <a:lnTo>
                  <a:pt x="20092787" y="0"/>
                </a:lnTo>
                <a:lnTo>
                  <a:pt x="0" y="0"/>
                </a:lnTo>
                <a:lnTo>
                  <a:pt x="0" y="2004628"/>
                </a:lnTo>
                <a:close/>
              </a:path>
            </a:pathLst>
          </a:custGeom>
          <a:solidFill>
            <a:srgbClr val="31ADB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340895" y="316392"/>
            <a:ext cx="12398375" cy="16884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3376295" algn="l"/>
              </a:tabLst>
            </a:pPr>
            <a:r>
              <a:rPr sz="5450" spc="-15" dirty="0">
                <a:solidFill>
                  <a:srgbClr val="FF0000"/>
                </a:solidFill>
              </a:rPr>
              <a:t>LETS</a:t>
            </a:r>
            <a:r>
              <a:rPr sz="5450" spc="10" dirty="0">
                <a:solidFill>
                  <a:srgbClr val="FF0000"/>
                </a:solidFill>
              </a:rPr>
              <a:t> </a:t>
            </a:r>
            <a:r>
              <a:rPr sz="5450" spc="-20" dirty="0">
                <a:solidFill>
                  <a:srgbClr val="FF0000"/>
                </a:solidFill>
              </a:rPr>
              <a:t>CODE	</a:t>
            </a:r>
            <a:br>
              <a:rPr sz="5450" spc="-20" dirty="0">
                <a:solidFill>
                  <a:srgbClr val="FF0000"/>
                </a:solidFill>
              </a:rPr>
            </a:br>
            <a:r>
              <a:rPr sz="5450" spc="-15" dirty="0"/>
              <a:t>Membuat </a:t>
            </a:r>
            <a:r>
              <a:rPr sz="5450" spc="-45" dirty="0"/>
              <a:t>Variabel </a:t>
            </a:r>
            <a:r>
              <a:rPr sz="5450" spc="-5" dirty="0"/>
              <a:t>di</a:t>
            </a:r>
            <a:r>
              <a:rPr sz="5450" spc="10" dirty="0"/>
              <a:t> </a:t>
            </a:r>
            <a:r>
              <a:rPr sz="5450" spc="-25" dirty="0"/>
              <a:t>Javascript</a:t>
            </a:r>
            <a:endParaRPr sz="5450"/>
          </a:p>
        </p:txBody>
      </p:sp>
      <p:sp>
        <p:nvSpPr>
          <p:cNvPr id="4" name="object 4"/>
          <p:cNvSpPr/>
          <p:nvPr/>
        </p:nvSpPr>
        <p:spPr>
          <a:xfrm>
            <a:off x="15147199" y="70381"/>
            <a:ext cx="1934246" cy="1934246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005205" y="2337435"/>
            <a:ext cx="9937115" cy="88093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2609195" y="4060190"/>
            <a:ext cx="7009765" cy="411607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1311" y="0"/>
            <a:ext cx="20093305" cy="2004695"/>
            <a:chOff x="11311" y="0"/>
            <a:chExt cx="20093305" cy="2004695"/>
          </a:xfrm>
        </p:grpSpPr>
        <p:sp>
          <p:nvSpPr>
            <p:cNvPr id="3" name="object 3"/>
            <p:cNvSpPr/>
            <p:nvPr/>
          </p:nvSpPr>
          <p:spPr>
            <a:xfrm>
              <a:off x="11311" y="0"/>
              <a:ext cx="20093305" cy="2004695"/>
            </a:xfrm>
            <a:custGeom>
              <a:avLst/>
              <a:gdLst/>
              <a:ahLst/>
              <a:cxnLst/>
              <a:rect l="l" t="t" r="r" b="b"/>
              <a:pathLst>
                <a:path w="20093305" h="2004695">
                  <a:moveTo>
                    <a:pt x="0" y="2004628"/>
                  </a:moveTo>
                  <a:lnTo>
                    <a:pt x="20092787" y="2004628"/>
                  </a:lnTo>
                  <a:lnTo>
                    <a:pt x="20092787" y="0"/>
                  </a:lnTo>
                  <a:lnTo>
                    <a:pt x="0" y="0"/>
                  </a:lnTo>
                  <a:lnTo>
                    <a:pt x="0" y="2004628"/>
                  </a:lnTo>
                  <a:close/>
                </a:path>
              </a:pathLst>
            </a:custGeom>
            <a:solidFill>
              <a:srgbClr val="31ADB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5147199" y="70381"/>
              <a:ext cx="1934246" cy="1934246"/>
            </a:xfrm>
            <a:prstGeom prst="rect">
              <a:avLst/>
            </a:prstGeom>
            <a:blipFill>
              <a:blip r:embed="rId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83952" y="439503"/>
            <a:ext cx="13328650" cy="11315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250" spc="-15" dirty="0"/>
              <a:t>Bentuk </a:t>
            </a:r>
            <a:r>
              <a:rPr sz="7250" spc="-30" dirty="0"/>
              <a:t>Perulangan </a:t>
            </a:r>
            <a:r>
              <a:rPr sz="7250" spc="5" dirty="0"/>
              <a:t>pada</a:t>
            </a:r>
            <a:r>
              <a:rPr sz="7250" spc="95" dirty="0"/>
              <a:t> </a:t>
            </a:r>
            <a:r>
              <a:rPr sz="7250" spc="-25" dirty="0"/>
              <a:t>Javascript</a:t>
            </a:r>
            <a:endParaRPr sz="7250"/>
          </a:p>
        </p:txBody>
      </p:sp>
      <p:sp>
        <p:nvSpPr>
          <p:cNvPr id="6" name="object 6"/>
          <p:cNvSpPr txBox="1"/>
          <p:nvPr/>
        </p:nvSpPr>
        <p:spPr>
          <a:xfrm>
            <a:off x="739884" y="2281879"/>
            <a:ext cx="8820785" cy="7602220"/>
          </a:xfrm>
          <a:prstGeom prst="rect">
            <a:avLst/>
          </a:prstGeom>
        </p:spPr>
        <p:txBody>
          <a:bodyPr vert="horz" wrap="square" lIns="0" tIns="264160" rIns="0" bIns="0" rtlCol="0">
            <a:spAutoFit/>
          </a:bodyPr>
          <a:lstStyle/>
          <a:p>
            <a:pPr marL="640715" indent="-628650">
              <a:lnSpc>
                <a:spcPct val="100000"/>
              </a:lnSpc>
              <a:spcBef>
                <a:spcPts val="2080"/>
              </a:spcBef>
              <a:buAutoNum type="arabicPeriod" startAt="5"/>
              <a:tabLst>
                <a:tab pos="641350" algn="l"/>
              </a:tabLst>
            </a:pPr>
            <a:r>
              <a:rPr sz="4450" dirty="0">
                <a:latin typeface="Arial" panose="020B0704020202090204"/>
                <a:cs typeface="Arial" panose="020B0704020202090204"/>
              </a:rPr>
              <a:t>Percabangan</a:t>
            </a:r>
            <a:r>
              <a:rPr sz="4450" spc="-35" dirty="0">
                <a:latin typeface="Arial" panose="020B0704020202090204"/>
                <a:cs typeface="Arial" panose="020B0704020202090204"/>
              </a:rPr>
              <a:t> </a:t>
            </a:r>
            <a:r>
              <a:rPr sz="4450" dirty="0">
                <a:latin typeface="Arial" panose="020B0704020202090204"/>
                <a:cs typeface="Arial" panose="020B0704020202090204"/>
              </a:rPr>
              <a:t>Repeat()</a:t>
            </a:r>
            <a:endParaRPr sz="4450">
              <a:latin typeface="Arial" panose="020B0704020202090204"/>
              <a:cs typeface="Arial" panose="020B0704020202090204"/>
            </a:endParaRPr>
          </a:p>
          <a:p>
            <a:pPr marL="906145" marR="676275" lvl="1" indent="-565785">
              <a:lnSpc>
                <a:spcPct val="101000"/>
              </a:lnSpc>
              <a:spcBef>
                <a:spcPts val="1895"/>
              </a:spcBef>
              <a:buFont typeface="Arial" panose="020B0704020202090204"/>
              <a:buChar char="•"/>
              <a:tabLst>
                <a:tab pos="905510" algn="l"/>
                <a:tab pos="906780" algn="l"/>
              </a:tabLst>
            </a:pPr>
            <a:r>
              <a:rPr sz="4250" spc="-5" dirty="0">
                <a:latin typeface="Carlito"/>
                <a:cs typeface="Carlito"/>
              </a:rPr>
              <a:t>Perulangan </a:t>
            </a:r>
            <a:r>
              <a:rPr sz="4250" spc="5" dirty="0">
                <a:latin typeface="Carlito"/>
                <a:cs typeface="Carlito"/>
              </a:rPr>
              <a:t>dengen </a:t>
            </a:r>
            <a:r>
              <a:rPr sz="4250" spc="10" dirty="0">
                <a:latin typeface="Carlito"/>
                <a:cs typeface="Carlito"/>
              </a:rPr>
              <a:t>method </a:t>
            </a:r>
            <a:r>
              <a:rPr sz="4250" spc="-10" dirty="0">
                <a:latin typeface="Carlito"/>
                <a:cs typeface="Carlito"/>
              </a:rPr>
              <a:t>atau  </a:t>
            </a:r>
            <a:r>
              <a:rPr sz="4250" spc="10" dirty="0">
                <a:latin typeface="Carlito"/>
                <a:cs typeface="Carlito"/>
              </a:rPr>
              <a:t>fungsi </a:t>
            </a:r>
            <a:r>
              <a:rPr sz="4250" dirty="0">
                <a:latin typeface="Carlito"/>
                <a:cs typeface="Carlito"/>
              </a:rPr>
              <a:t>repeat() </a:t>
            </a:r>
            <a:r>
              <a:rPr sz="4250" spc="5" dirty="0">
                <a:latin typeface="Carlito"/>
                <a:cs typeface="Carlito"/>
              </a:rPr>
              <a:t>termasuk </a:t>
            </a:r>
            <a:r>
              <a:rPr sz="4250" spc="10" dirty="0">
                <a:latin typeface="Carlito"/>
                <a:cs typeface="Carlito"/>
              </a:rPr>
              <a:t>dalam  </a:t>
            </a:r>
            <a:r>
              <a:rPr sz="4250" dirty="0">
                <a:latin typeface="Carlito"/>
                <a:cs typeface="Carlito"/>
              </a:rPr>
              <a:t>perulangan </a:t>
            </a:r>
            <a:r>
              <a:rPr sz="4250" b="1" spc="-5" dirty="0">
                <a:solidFill>
                  <a:srgbClr val="FF0000"/>
                </a:solidFill>
                <a:latin typeface="Carlito"/>
                <a:cs typeface="Carlito"/>
              </a:rPr>
              <a:t>counted</a:t>
            </a:r>
            <a:r>
              <a:rPr sz="4250" b="1" spc="40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4250" b="1" spc="10" dirty="0">
                <a:solidFill>
                  <a:srgbClr val="FF0000"/>
                </a:solidFill>
                <a:latin typeface="Carlito"/>
                <a:cs typeface="Carlito"/>
              </a:rPr>
              <a:t>loop</a:t>
            </a:r>
            <a:r>
              <a:rPr sz="4250" spc="10" dirty="0">
                <a:latin typeface="Carlito"/>
                <a:cs typeface="Carlito"/>
              </a:rPr>
              <a:t>.</a:t>
            </a:r>
            <a:endParaRPr sz="4250">
              <a:latin typeface="Carlito"/>
              <a:cs typeface="Carlito"/>
            </a:endParaRPr>
          </a:p>
          <a:p>
            <a:pPr lvl="1">
              <a:lnSpc>
                <a:spcPct val="100000"/>
              </a:lnSpc>
              <a:spcBef>
                <a:spcPts val="5"/>
              </a:spcBef>
              <a:buFont typeface="Arial" panose="020B0704020202090204"/>
              <a:buChar char="•"/>
            </a:pPr>
            <a:endParaRPr sz="5900">
              <a:latin typeface="Carlito"/>
              <a:cs typeface="Carlito"/>
            </a:endParaRPr>
          </a:p>
          <a:p>
            <a:pPr marL="906145" marR="316230" lvl="1" indent="-565785">
              <a:lnSpc>
                <a:spcPct val="101000"/>
              </a:lnSpc>
              <a:buFont typeface="Arial" panose="020B0704020202090204"/>
              <a:buChar char="•"/>
              <a:tabLst>
                <a:tab pos="905510" algn="l"/>
                <a:tab pos="906780" algn="l"/>
              </a:tabLst>
            </a:pPr>
            <a:r>
              <a:rPr sz="4250" spc="15" dirty="0">
                <a:latin typeface="Carlito"/>
                <a:cs typeface="Carlito"/>
              </a:rPr>
              <a:t>Fungsi </a:t>
            </a:r>
            <a:r>
              <a:rPr sz="4250" spc="10" dirty="0">
                <a:latin typeface="Carlito"/>
                <a:cs typeface="Carlito"/>
              </a:rPr>
              <a:t>ini </a:t>
            </a:r>
            <a:r>
              <a:rPr sz="4250" b="1" spc="15" dirty="0">
                <a:solidFill>
                  <a:srgbClr val="FF0000"/>
                </a:solidFill>
                <a:latin typeface="Carlito"/>
                <a:cs typeface="Carlito"/>
              </a:rPr>
              <a:t>khusus </a:t>
            </a:r>
            <a:r>
              <a:rPr sz="4250" spc="5" dirty="0">
                <a:latin typeface="Carlito"/>
                <a:cs typeface="Carlito"/>
              </a:rPr>
              <a:t>digunakan untuk  </a:t>
            </a:r>
            <a:r>
              <a:rPr sz="4250" spc="15" dirty="0">
                <a:latin typeface="Carlito"/>
                <a:cs typeface="Carlito"/>
              </a:rPr>
              <a:t>mengulang </a:t>
            </a:r>
            <a:r>
              <a:rPr sz="4250" b="1" spc="15" dirty="0">
                <a:solidFill>
                  <a:srgbClr val="FF0000"/>
                </a:solidFill>
                <a:latin typeface="Carlito"/>
                <a:cs typeface="Carlito"/>
              </a:rPr>
              <a:t>sebuah </a:t>
            </a:r>
            <a:r>
              <a:rPr sz="4250" b="1" spc="-10" dirty="0">
                <a:solidFill>
                  <a:srgbClr val="FF0000"/>
                </a:solidFill>
                <a:latin typeface="Carlito"/>
                <a:cs typeface="Carlito"/>
              </a:rPr>
              <a:t>teks</a:t>
            </a:r>
            <a:r>
              <a:rPr sz="4250" b="1" spc="-25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4250" b="1" spc="5" dirty="0">
                <a:solidFill>
                  <a:srgbClr val="FF0000"/>
                </a:solidFill>
                <a:latin typeface="Carlito"/>
                <a:cs typeface="Carlito"/>
              </a:rPr>
              <a:t>(string).</a:t>
            </a:r>
            <a:endParaRPr sz="4250">
              <a:latin typeface="Carlito"/>
              <a:cs typeface="Carlito"/>
            </a:endParaRPr>
          </a:p>
          <a:p>
            <a:pPr lvl="1">
              <a:lnSpc>
                <a:spcPct val="100000"/>
              </a:lnSpc>
              <a:spcBef>
                <a:spcPts val="5"/>
              </a:spcBef>
              <a:buFont typeface="Arial" panose="020B0704020202090204"/>
              <a:buChar char="•"/>
            </a:pPr>
            <a:endParaRPr sz="5900">
              <a:latin typeface="Carlito"/>
              <a:cs typeface="Carlito"/>
            </a:endParaRPr>
          </a:p>
          <a:p>
            <a:pPr marL="906145" marR="5080" lvl="1" indent="-565785">
              <a:lnSpc>
                <a:spcPct val="101000"/>
              </a:lnSpc>
              <a:buFont typeface="Arial" panose="020B0704020202090204"/>
              <a:buChar char="•"/>
              <a:tabLst>
                <a:tab pos="905510" algn="l"/>
                <a:tab pos="906780" algn="l"/>
              </a:tabLst>
            </a:pPr>
            <a:r>
              <a:rPr sz="4250" spc="10" dirty="0">
                <a:latin typeface="Carlito"/>
                <a:cs typeface="Carlito"/>
              </a:rPr>
              <a:t>Bisa dibilang: Ini merupakan </a:t>
            </a:r>
            <a:r>
              <a:rPr sz="4250" spc="-10" dirty="0">
                <a:latin typeface="Carlito"/>
                <a:cs typeface="Carlito"/>
              </a:rPr>
              <a:t>singkat  </a:t>
            </a:r>
            <a:r>
              <a:rPr sz="4250" spc="10" dirty="0">
                <a:latin typeface="Carlito"/>
                <a:cs typeface="Carlito"/>
              </a:rPr>
              <a:t>dari </a:t>
            </a:r>
            <a:r>
              <a:rPr sz="4250" dirty="0">
                <a:latin typeface="Carlito"/>
                <a:cs typeface="Carlito"/>
              </a:rPr>
              <a:t>perulangan</a:t>
            </a:r>
            <a:r>
              <a:rPr sz="4250" spc="40" dirty="0">
                <a:latin typeface="Carlito"/>
                <a:cs typeface="Carlito"/>
              </a:rPr>
              <a:t> </a:t>
            </a:r>
            <a:r>
              <a:rPr sz="4250" b="1" spc="-100" dirty="0">
                <a:solidFill>
                  <a:srgbClr val="FF0000"/>
                </a:solidFill>
                <a:latin typeface="Carlito"/>
                <a:cs typeface="Carlito"/>
              </a:rPr>
              <a:t>for.</a:t>
            </a:r>
            <a:endParaRPr sz="425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1311" y="2386700"/>
            <a:ext cx="20093305" cy="8924925"/>
            <a:chOff x="11311" y="2386700"/>
            <a:chExt cx="20093305" cy="8924925"/>
          </a:xfrm>
        </p:grpSpPr>
        <p:sp>
          <p:nvSpPr>
            <p:cNvPr id="3" name="object 3"/>
            <p:cNvSpPr/>
            <p:nvPr/>
          </p:nvSpPr>
          <p:spPr>
            <a:xfrm>
              <a:off x="11311" y="2386700"/>
              <a:ext cx="20093305" cy="8924925"/>
            </a:xfrm>
            <a:custGeom>
              <a:avLst/>
              <a:gdLst/>
              <a:ahLst/>
              <a:cxnLst/>
              <a:rect l="l" t="t" r="r" b="b"/>
              <a:pathLst>
                <a:path w="20093305" h="8924925">
                  <a:moveTo>
                    <a:pt x="20092788" y="0"/>
                  </a:moveTo>
                  <a:lnTo>
                    <a:pt x="0" y="0"/>
                  </a:lnTo>
                  <a:lnTo>
                    <a:pt x="0" y="8924682"/>
                  </a:lnTo>
                  <a:lnTo>
                    <a:pt x="20092788" y="8924682"/>
                  </a:lnTo>
                  <a:lnTo>
                    <a:pt x="20092788" y="0"/>
                  </a:lnTo>
                  <a:close/>
                </a:path>
              </a:pathLst>
            </a:custGeom>
            <a:solidFill>
              <a:srgbClr val="31ADB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684139" y="3287842"/>
              <a:ext cx="6701366" cy="5320120"/>
            </a:xfrm>
            <a:prstGeom prst="rect">
              <a:avLst/>
            </a:prstGeom>
            <a:blipFill>
              <a:blip r:embed="rId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0058333" y="3287842"/>
              <a:ext cx="8054962" cy="447176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067956" y="771032"/>
            <a:ext cx="13397865" cy="1130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250" spc="-10" dirty="0">
                <a:solidFill>
                  <a:srgbClr val="FF0000"/>
                </a:solidFill>
              </a:rPr>
              <a:t>LETS </a:t>
            </a:r>
            <a:r>
              <a:rPr sz="7250" spc="-15" dirty="0">
                <a:solidFill>
                  <a:srgbClr val="FF0000"/>
                </a:solidFill>
              </a:rPr>
              <a:t>CODE </a:t>
            </a:r>
            <a:r>
              <a:rPr sz="7250" b="0" dirty="0">
                <a:solidFill>
                  <a:srgbClr val="000000"/>
                </a:solidFill>
                <a:latin typeface="Carlito"/>
                <a:cs typeface="Carlito"/>
              </a:rPr>
              <a:t>: </a:t>
            </a:r>
            <a:r>
              <a:rPr sz="7250" b="0" spc="-5" dirty="0">
                <a:solidFill>
                  <a:srgbClr val="000000"/>
                </a:solidFill>
                <a:latin typeface="Carlito"/>
                <a:cs typeface="Carlito"/>
              </a:rPr>
              <a:t>PERULANGAN</a:t>
            </a:r>
            <a:r>
              <a:rPr sz="7250" b="0" spc="40" dirty="0">
                <a:solidFill>
                  <a:srgbClr val="000000"/>
                </a:solidFill>
                <a:latin typeface="Carlito"/>
                <a:cs typeface="Carlito"/>
              </a:rPr>
              <a:t> </a:t>
            </a:r>
            <a:r>
              <a:rPr sz="7250" b="0" spc="-25" dirty="0">
                <a:solidFill>
                  <a:srgbClr val="000000"/>
                </a:solidFill>
                <a:latin typeface="Carlito"/>
                <a:cs typeface="Carlito"/>
              </a:rPr>
              <a:t>Repeat()</a:t>
            </a:r>
            <a:endParaRPr sz="7250">
              <a:latin typeface="Carlito"/>
              <a:cs typeface="Carlito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5305558" y="326773"/>
            <a:ext cx="1932989" cy="193298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311" y="2337684"/>
            <a:ext cx="20093305" cy="8903335"/>
          </a:xfrm>
          <a:custGeom>
            <a:avLst/>
            <a:gdLst/>
            <a:ahLst/>
            <a:cxnLst/>
            <a:rect l="l" t="t" r="r" b="b"/>
            <a:pathLst>
              <a:path w="20093305" h="8903335">
                <a:moveTo>
                  <a:pt x="20092788" y="0"/>
                </a:moveTo>
                <a:lnTo>
                  <a:pt x="0" y="0"/>
                </a:lnTo>
                <a:lnTo>
                  <a:pt x="0" y="8903316"/>
                </a:lnTo>
                <a:lnTo>
                  <a:pt x="20092788" y="8903316"/>
                </a:lnTo>
                <a:lnTo>
                  <a:pt x="20092788" y="0"/>
                </a:lnTo>
                <a:close/>
              </a:path>
            </a:pathLst>
          </a:custGeom>
          <a:solidFill>
            <a:srgbClr val="31ADB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5901292" y="116884"/>
            <a:ext cx="1934246" cy="1978235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89274" y="536802"/>
            <a:ext cx="14464665" cy="1031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600" spc="-10" dirty="0">
                <a:solidFill>
                  <a:srgbClr val="FF0000"/>
                </a:solidFill>
              </a:rPr>
              <a:t>LETS </a:t>
            </a:r>
            <a:r>
              <a:rPr sz="6600" spc="-15" dirty="0">
                <a:solidFill>
                  <a:srgbClr val="FF0000"/>
                </a:solidFill>
              </a:rPr>
              <a:t>CODE </a:t>
            </a:r>
            <a:r>
              <a:rPr sz="6600" b="0" dirty="0">
                <a:solidFill>
                  <a:srgbClr val="000000"/>
                </a:solidFill>
                <a:latin typeface="Carlito"/>
                <a:cs typeface="Carlito"/>
              </a:rPr>
              <a:t>: </a:t>
            </a:r>
            <a:r>
              <a:rPr sz="6600" b="0" spc="-5" dirty="0">
                <a:solidFill>
                  <a:srgbClr val="000000"/>
                </a:solidFill>
                <a:latin typeface="Carlito"/>
                <a:cs typeface="Carlito"/>
              </a:rPr>
              <a:t>HASIL </a:t>
            </a:r>
            <a:r>
              <a:rPr sz="6600" b="0" spc="-10" dirty="0">
                <a:solidFill>
                  <a:srgbClr val="000000"/>
                </a:solidFill>
                <a:latin typeface="Carlito"/>
                <a:cs typeface="Carlito"/>
              </a:rPr>
              <a:t>PERULANGAN</a:t>
            </a:r>
            <a:r>
              <a:rPr sz="6600" b="0" spc="-30" dirty="0">
                <a:solidFill>
                  <a:srgbClr val="000000"/>
                </a:solidFill>
                <a:latin typeface="Carlito"/>
                <a:cs typeface="Carlito"/>
              </a:rPr>
              <a:t> </a:t>
            </a:r>
            <a:r>
              <a:rPr sz="6600" b="0" spc="-75" dirty="0">
                <a:solidFill>
                  <a:srgbClr val="000000"/>
                </a:solidFill>
                <a:latin typeface="Carlito"/>
                <a:cs typeface="Carlito"/>
              </a:rPr>
              <a:t>REPEAT()</a:t>
            </a:r>
            <a:endParaRPr sz="6600">
              <a:latin typeface="Carlito"/>
              <a:cs typeface="Carlito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571454" y="3095548"/>
            <a:ext cx="14972501" cy="175200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311" y="70381"/>
            <a:ext cx="20093305" cy="1934845"/>
          </a:xfrm>
          <a:custGeom>
            <a:avLst/>
            <a:gdLst/>
            <a:ahLst/>
            <a:cxnLst/>
            <a:rect l="l" t="t" r="r" b="b"/>
            <a:pathLst>
              <a:path w="20093305" h="1934845">
                <a:moveTo>
                  <a:pt x="20092788" y="0"/>
                </a:moveTo>
                <a:lnTo>
                  <a:pt x="0" y="0"/>
                </a:lnTo>
                <a:lnTo>
                  <a:pt x="0" y="1934246"/>
                </a:lnTo>
                <a:lnTo>
                  <a:pt x="20092788" y="1934246"/>
                </a:lnTo>
                <a:lnTo>
                  <a:pt x="20092788" y="0"/>
                </a:lnTo>
                <a:close/>
              </a:path>
            </a:pathLst>
          </a:custGeom>
          <a:solidFill>
            <a:srgbClr val="31ADB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00505" y="325175"/>
            <a:ext cx="13328650" cy="1130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250" spc="-10" dirty="0"/>
              <a:t>Bentuk </a:t>
            </a:r>
            <a:r>
              <a:rPr sz="7250" spc="-30" dirty="0"/>
              <a:t>Perulangan </a:t>
            </a:r>
            <a:r>
              <a:rPr sz="7250" spc="5" dirty="0"/>
              <a:t>pada</a:t>
            </a:r>
            <a:r>
              <a:rPr sz="7250" spc="65" dirty="0"/>
              <a:t> </a:t>
            </a:r>
            <a:r>
              <a:rPr sz="7250" spc="-25" dirty="0"/>
              <a:t>Javascript</a:t>
            </a:r>
            <a:endParaRPr sz="7250"/>
          </a:p>
        </p:txBody>
      </p:sp>
      <p:sp>
        <p:nvSpPr>
          <p:cNvPr id="4" name="object 4"/>
          <p:cNvSpPr txBox="1"/>
          <p:nvPr/>
        </p:nvSpPr>
        <p:spPr>
          <a:xfrm>
            <a:off x="739884" y="2303809"/>
            <a:ext cx="10551795" cy="5536565"/>
          </a:xfrm>
          <a:prstGeom prst="rect">
            <a:avLst/>
          </a:prstGeom>
        </p:spPr>
        <p:txBody>
          <a:bodyPr vert="horz" wrap="square" lIns="0" tIns="242570" rIns="0" bIns="0" rtlCol="0">
            <a:spAutoFit/>
          </a:bodyPr>
          <a:lstStyle/>
          <a:p>
            <a:pPr marL="641350" indent="-629285">
              <a:lnSpc>
                <a:spcPct val="100000"/>
              </a:lnSpc>
              <a:spcBef>
                <a:spcPts val="1910"/>
              </a:spcBef>
              <a:buAutoNum type="arabicPeriod" startAt="6"/>
              <a:tabLst>
                <a:tab pos="641985" algn="l"/>
              </a:tabLst>
            </a:pPr>
            <a:r>
              <a:rPr sz="4450" dirty="0">
                <a:latin typeface="Arial" panose="020B0704020202090204"/>
                <a:cs typeface="Arial" panose="020B0704020202090204"/>
              </a:rPr>
              <a:t>Bonus: Perulangan Bersarang</a:t>
            </a:r>
            <a:r>
              <a:rPr sz="4450" spc="-70" dirty="0">
                <a:latin typeface="Arial" panose="020B0704020202090204"/>
                <a:cs typeface="Arial" panose="020B0704020202090204"/>
              </a:rPr>
              <a:t> </a:t>
            </a:r>
            <a:r>
              <a:rPr sz="4450" spc="-5" dirty="0">
                <a:latin typeface="Arial" panose="020B0704020202090204"/>
                <a:cs typeface="Arial" panose="020B0704020202090204"/>
              </a:rPr>
              <a:t>(Nested)</a:t>
            </a:r>
            <a:endParaRPr sz="4450">
              <a:latin typeface="Arial" panose="020B0704020202090204"/>
              <a:cs typeface="Arial" panose="020B0704020202090204"/>
            </a:endParaRPr>
          </a:p>
          <a:p>
            <a:pPr marL="906145" marR="1720215" lvl="1" indent="-565785">
              <a:lnSpc>
                <a:spcPct val="100000"/>
              </a:lnSpc>
              <a:spcBef>
                <a:spcPts val="1875"/>
              </a:spcBef>
              <a:buFont typeface="Arial" panose="020B0704020202090204"/>
              <a:buChar char="•"/>
              <a:tabLst>
                <a:tab pos="905510" algn="l"/>
                <a:tab pos="906780" algn="l"/>
              </a:tabLst>
            </a:pPr>
            <a:r>
              <a:rPr sz="4600" spc="5" dirty="0">
                <a:latin typeface="Carlito"/>
                <a:cs typeface="Carlito"/>
              </a:rPr>
              <a:t>Di dalam blok </a:t>
            </a:r>
            <a:r>
              <a:rPr sz="4600" spc="-5" dirty="0">
                <a:latin typeface="Carlito"/>
                <a:cs typeface="Carlito"/>
              </a:rPr>
              <a:t>perulangan, </a:t>
            </a:r>
            <a:r>
              <a:rPr sz="4600" spc="-15" dirty="0">
                <a:latin typeface="Carlito"/>
                <a:cs typeface="Carlito"/>
              </a:rPr>
              <a:t>kita  </a:t>
            </a:r>
            <a:r>
              <a:rPr sz="4600" spc="-20" dirty="0">
                <a:latin typeface="Carlito"/>
                <a:cs typeface="Carlito"/>
              </a:rPr>
              <a:t>juga </a:t>
            </a:r>
            <a:r>
              <a:rPr sz="4600" spc="-5" dirty="0">
                <a:latin typeface="Carlito"/>
                <a:cs typeface="Carlito"/>
              </a:rPr>
              <a:t>dapat </a:t>
            </a:r>
            <a:r>
              <a:rPr sz="4600" spc="5" dirty="0">
                <a:latin typeface="Carlito"/>
                <a:cs typeface="Carlito"/>
              </a:rPr>
              <a:t>membuat</a:t>
            </a:r>
            <a:r>
              <a:rPr sz="4600" spc="-30" dirty="0">
                <a:latin typeface="Carlito"/>
                <a:cs typeface="Carlito"/>
              </a:rPr>
              <a:t> </a:t>
            </a:r>
            <a:r>
              <a:rPr sz="4600" spc="-5" dirty="0">
                <a:latin typeface="Carlito"/>
                <a:cs typeface="Carlito"/>
              </a:rPr>
              <a:t>perulangan.</a:t>
            </a:r>
            <a:endParaRPr sz="4600">
              <a:latin typeface="Carlito"/>
              <a:cs typeface="Carlito"/>
            </a:endParaRPr>
          </a:p>
          <a:p>
            <a:pPr marL="906145" lvl="1" indent="-566420">
              <a:lnSpc>
                <a:spcPct val="100000"/>
              </a:lnSpc>
              <a:spcBef>
                <a:spcPts val="1130"/>
              </a:spcBef>
              <a:buFont typeface="Arial" panose="020B0704020202090204"/>
              <a:buChar char="•"/>
              <a:tabLst>
                <a:tab pos="905510" algn="l"/>
                <a:tab pos="906780" algn="l"/>
              </a:tabLst>
            </a:pPr>
            <a:r>
              <a:rPr sz="4600" spc="5" dirty="0">
                <a:latin typeface="Carlito"/>
                <a:cs typeface="Carlito"/>
              </a:rPr>
              <a:t>Ini </a:t>
            </a:r>
            <a:r>
              <a:rPr sz="4600" dirty="0">
                <a:latin typeface="Carlito"/>
                <a:cs typeface="Carlito"/>
              </a:rPr>
              <a:t>disebut </a:t>
            </a:r>
            <a:r>
              <a:rPr sz="4600" spc="-10" dirty="0">
                <a:latin typeface="Carlito"/>
                <a:cs typeface="Carlito"/>
              </a:rPr>
              <a:t>dengan </a:t>
            </a:r>
            <a:r>
              <a:rPr sz="4600" i="1" spc="-15" dirty="0">
                <a:latin typeface="Carlito"/>
                <a:cs typeface="Carlito"/>
              </a:rPr>
              <a:t>nested</a:t>
            </a:r>
            <a:endParaRPr sz="4600">
              <a:latin typeface="Carlito"/>
              <a:cs typeface="Carlito"/>
            </a:endParaRPr>
          </a:p>
          <a:p>
            <a:pPr marL="906145" marR="2094865">
              <a:lnSpc>
                <a:spcPct val="100000"/>
              </a:lnSpc>
              <a:tabLst>
                <a:tab pos="3261995" algn="l"/>
              </a:tabLst>
            </a:pPr>
            <a:r>
              <a:rPr sz="4600" i="1" spc="5" dirty="0">
                <a:latin typeface="Carlito"/>
                <a:cs typeface="Carlito"/>
              </a:rPr>
              <a:t>loop</a:t>
            </a:r>
            <a:r>
              <a:rPr sz="4600" i="1" dirty="0">
                <a:latin typeface="Carlito"/>
                <a:cs typeface="Carlito"/>
              </a:rPr>
              <a:t> </a:t>
            </a:r>
            <a:r>
              <a:rPr sz="4600" spc="-20" dirty="0">
                <a:latin typeface="Carlito"/>
                <a:cs typeface="Carlito"/>
              </a:rPr>
              <a:t>atau	</a:t>
            </a:r>
            <a:r>
              <a:rPr sz="4600" spc="-5" dirty="0">
                <a:latin typeface="Carlito"/>
                <a:cs typeface="Carlito"/>
              </a:rPr>
              <a:t>perulangan </a:t>
            </a:r>
            <a:r>
              <a:rPr sz="4600" spc="-15" dirty="0">
                <a:latin typeface="Carlito"/>
                <a:cs typeface="Carlito"/>
              </a:rPr>
              <a:t>bersarang  </a:t>
            </a:r>
            <a:r>
              <a:rPr sz="4600" spc="-20" dirty="0">
                <a:latin typeface="Carlito"/>
                <a:cs typeface="Carlito"/>
              </a:rPr>
              <a:t>atau </a:t>
            </a:r>
            <a:r>
              <a:rPr sz="4600" spc="-5" dirty="0">
                <a:latin typeface="Carlito"/>
                <a:cs typeface="Carlito"/>
              </a:rPr>
              <a:t>perulangan </a:t>
            </a:r>
            <a:r>
              <a:rPr sz="4600" spc="5" dirty="0">
                <a:latin typeface="Carlito"/>
                <a:cs typeface="Carlito"/>
              </a:rPr>
              <a:t>di dalam  </a:t>
            </a:r>
            <a:r>
              <a:rPr sz="4600" spc="-5" dirty="0">
                <a:latin typeface="Carlito"/>
                <a:cs typeface="Carlito"/>
              </a:rPr>
              <a:t>perualangan.</a:t>
            </a:r>
            <a:endParaRPr sz="4600">
              <a:latin typeface="Carlito"/>
              <a:cs typeface="Carlito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5147199" y="70381"/>
            <a:ext cx="1934246" cy="1934246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124134" y="924364"/>
            <a:ext cx="9863455" cy="85534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5450" spc="-15" dirty="0">
                <a:solidFill>
                  <a:srgbClr val="FF0000"/>
                </a:solidFill>
              </a:rPr>
              <a:t>LETS </a:t>
            </a:r>
            <a:r>
              <a:rPr sz="5450" spc="-20" dirty="0">
                <a:solidFill>
                  <a:srgbClr val="FF0000"/>
                </a:solidFill>
              </a:rPr>
              <a:t>CODE </a:t>
            </a:r>
            <a:r>
              <a:rPr sz="5450" b="0" spc="-5" dirty="0">
                <a:solidFill>
                  <a:srgbClr val="000000"/>
                </a:solidFill>
                <a:latin typeface="Carlito"/>
                <a:cs typeface="Carlito"/>
              </a:rPr>
              <a:t>: PERULANGAN</a:t>
            </a:r>
            <a:r>
              <a:rPr sz="5450" b="0" spc="20" dirty="0">
                <a:solidFill>
                  <a:srgbClr val="000000"/>
                </a:solidFill>
                <a:latin typeface="Carlito"/>
                <a:cs typeface="Carlito"/>
              </a:rPr>
              <a:t> </a:t>
            </a:r>
            <a:r>
              <a:rPr sz="5450" b="0" spc="-25" dirty="0">
                <a:solidFill>
                  <a:srgbClr val="000000"/>
                </a:solidFill>
                <a:latin typeface="Carlito"/>
                <a:cs typeface="Carlito"/>
              </a:rPr>
              <a:t>NESTED</a:t>
            </a:r>
            <a:endParaRPr sz="5450">
              <a:latin typeface="Carlito"/>
              <a:cs typeface="Carlit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001864" y="2627147"/>
            <a:ext cx="8247380" cy="57981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77850" marR="351790" indent="-565785" algn="just">
              <a:lnSpc>
                <a:spcPct val="100000"/>
              </a:lnSpc>
              <a:spcBef>
                <a:spcPts val="100"/>
              </a:spcBef>
              <a:buFont typeface="Arial" panose="020B0704020202090204"/>
              <a:buChar char="•"/>
              <a:tabLst>
                <a:tab pos="578485" algn="l"/>
              </a:tabLst>
            </a:pPr>
            <a:r>
              <a:rPr sz="4600" spc="-15" dirty="0">
                <a:latin typeface="Carlito"/>
                <a:cs typeface="Carlito"/>
              </a:rPr>
              <a:t>Pada </a:t>
            </a:r>
            <a:r>
              <a:rPr sz="4600" spc="-5" dirty="0">
                <a:latin typeface="Carlito"/>
                <a:cs typeface="Carlito"/>
              </a:rPr>
              <a:t>perulangan </a:t>
            </a:r>
            <a:r>
              <a:rPr sz="4600" spc="-15" dirty="0">
                <a:latin typeface="Carlito"/>
                <a:cs typeface="Carlito"/>
              </a:rPr>
              <a:t>tersebut, kita  </a:t>
            </a:r>
            <a:r>
              <a:rPr sz="4600" spc="5" dirty="0">
                <a:latin typeface="Carlito"/>
                <a:cs typeface="Carlito"/>
              </a:rPr>
              <a:t>menggunakan </a:t>
            </a:r>
            <a:r>
              <a:rPr sz="4600" b="1" spc="10" dirty="0">
                <a:solidFill>
                  <a:srgbClr val="FF0000"/>
                </a:solidFill>
                <a:latin typeface="Carlito"/>
                <a:cs typeface="Carlito"/>
              </a:rPr>
              <a:t>dua</a:t>
            </a:r>
            <a:r>
              <a:rPr sz="4600" b="1" spc="-105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4600" b="1" dirty="0">
                <a:solidFill>
                  <a:srgbClr val="FF0000"/>
                </a:solidFill>
                <a:latin typeface="Carlito"/>
                <a:cs typeface="Carlito"/>
              </a:rPr>
              <a:t>perulangan  </a:t>
            </a:r>
            <a:r>
              <a:rPr sz="4600" b="1" spc="-15" dirty="0">
                <a:solidFill>
                  <a:srgbClr val="FF0000"/>
                </a:solidFill>
                <a:latin typeface="Carlito"/>
                <a:cs typeface="Carlito"/>
              </a:rPr>
              <a:t>for</a:t>
            </a:r>
            <a:r>
              <a:rPr sz="4600" spc="-15" dirty="0">
                <a:latin typeface="Carlito"/>
                <a:cs typeface="Carlito"/>
              </a:rPr>
              <a:t>.</a:t>
            </a:r>
            <a:endParaRPr sz="4600">
              <a:latin typeface="Carlito"/>
              <a:cs typeface="Carlito"/>
            </a:endParaRPr>
          </a:p>
          <a:p>
            <a:pPr marL="577850" marR="5080" indent="-565785">
              <a:lnSpc>
                <a:spcPct val="100000"/>
              </a:lnSpc>
              <a:spcBef>
                <a:spcPts val="1110"/>
              </a:spcBef>
              <a:buFont typeface="Arial" panose="020B0704020202090204"/>
              <a:buChar char="•"/>
              <a:tabLst>
                <a:tab pos="577850" algn="l"/>
                <a:tab pos="578485" algn="l"/>
              </a:tabLst>
            </a:pPr>
            <a:r>
              <a:rPr sz="4600" spc="-10" dirty="0">
                <a:latin typeface="Carlito"/>
                <a:cs typeface="Carlito"/>
              </a:rPr>
              <a:t>Perulangan </a:t>
            </a:r>
            <a:r>
              <a:rPr sz="4600" spc="-5" dirty="0">
                <a:latin typeface="Carlito"/>
                <a:cs typeface="Carlito"/>
              </a:rPr>
              <a:t>pertama  </a:t>
            </a:r>
            <a:r>
              <a:rPr sz="4600" spc="5" dirty="0">
                <a:latin typeface="Carlito"/>
                <a:cs typeface="Carlito"/>
              </a:rPr>
              <a:t>menggunakan </a:t>
            </a:r>
            <a:r>
              <a:rPr sz="4600" b="1" dirty="0">
                <a:solidFill>
                  <a:srgbClr val="FF0000"/>
                </a:solidFill>
                <a:latin typeface="Carlito"/>
                <a:cs typeface="Carlito"/>
              </a:rPr>
              <a:t>variabel </a:t>
            </a:r>
            <a:r>
              <a:rPr sz="4600" b="1" spc="5" dirty="0">
                <a:solidFill>
                  <a:srgbClr val="FF0000"/>
                </a:solidFill>
                <a:latin typeface="Carlito"/>
                <a:cs typeface="Carlito"/>
              </a:rPr>
              <a:t>i</a:t>
            </a:r>
            <a:r>
              <a:rPr sz="4600" b="1" spc="-100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4600" spc="-10" dirty="0">
                <a:latin typeface="Carlito"/>
                <a:cs typeface="Carlito"/>
              </a:rPr>
              <a:t>sebagai  </a:t>
            </a:r>
            <a:r>
              <a:rPr sz="4600" spc="-65" dirty="0">
                <a:latin typeface="Carlito"/>
                <a:cs typeface="Carlito"/>
              </a:rPr>
              <a:t>counter, </a:t>
            </a:r>
            <a:r>
              <a:rPr sz="4600" spc="-5" dirty="0">
                <a:latin typeface="Carlito"/>
                <a:cs typeface="Carlito"/>
              </a:rPr>
              <a:t>sedangkan perulangan  </a:t>
            </a:r>
            <a:r>
              <a:rPr sz="4600" spc="-25" dirty="0">
                <a:latin typeface="Carlito"/>
                <a:cs typeface="Carlito"/>
              </a:rPr>
              <a:t>kedua </a:t>
            </a:r>
            <a:r>
              <a:rPr sz="4600" spc="5" dirty="0">
                <a:latin typeface="Carlito"/>
                <a:cs typeface="Carlito"/>
              </a:rPr>
              <a:t>menggunakan </a:t>
            </a:r>
            <a:r>
              <a:rPr sz="4600" b="1" dirty="0">
                <a:solidFill>
                  <a:srgbClr val="FF0000"/>
                </a:solidFill>
                <a:latin typeface="Carlito"/>
                <a:cs typeface="Carlito"/>
              </a:rPr>
              <a:t>variabel </a:t>
            </a:r>
            <a:r>
              <a:rPr sz="4600" b="1" spc="5" dirty="0">
                <a:solidFill>
                  <a:srgbClr val="FF0000"/>
                </a:solidFill>
                <a:latin typeface="Carlito"/>
                <a:cs typeface="Carlito"/>
              </a:rPr>
              <a:t>j </a:t>
            </a:r>
            <a:r>
              <a:rPr sz="4600" b="1" spc="5" dirty="0">
                <a:latin typeface="Carlito"/>
                <a:cs typeface="Carlito"/>
              </a:rPr>
              <a:t> </a:t>
            </a:r>
            <a:r>
              <a:rPr sz="4600" spc="-10" dirty="0">
                <a:latin typeface="Carlito"/>
                <a:cs typeface="Carlito"/>
              </a:rPr>
              <a:t>sebagai</a:t>
            </a:r>
            <a:r>
              <a:rPr sz="4600" spc="-5" dirty="0">
                <a:latin typeface="Carlito"/>
                <a:cs typeface="Carlito"/>
              </a:rPr>
              <a:t> </a:t>
            </a:r>
            <a:r>
              <a:rPr sz="4600" spc="-75" dirty="0">
                <a:latin typeface="Carlito"/>
                <a:cs typeface="Carlito"/>
              </a:rPr>
              <a:t>counter.</a:t>
            </a:r>
            <a:endParaRPr sz="4600">
              <a:latin typeface="Carlito"/>
              <a:cs typeface="Carlito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30709" y="2639323"/>
            <a:ext cx="10660350" cy="6339402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1311" y="40218"/>
            <a:ext cx="20093305" cy="11271250"/>
            <a:chOff x="11311" y="40218"/>
            <a:chExt cx="20093305" cy="11271250"/>
          </a:xfrm>
        </p:grpSpPr>
        <p:sp>
          <p:nvSpPr>
            <p:cNvPr id="3" name="object 3"/>
            <p:cNvSpPr/>
            <p:nvPr/>
          </p:nvSpPr>
          <p:spPr>
            <a:xfrm>
              <a:off x="11311" y="1990802"/>
              <a:ext cx="20093305" cy="9321165"/>
            </a:xfrm>
            <a:custGeom>
              <a:avLst/>
              <a:gdLst/>
              <a:ahLst/>
              <a:cxnLst/>
              <a:rect l="l" t="t" r="r" b="b"/>
              <a:pathLst>
                <a:path w="20093305" h="9321165">
                  <a:moveTo>
                    <a:pt x="20092788" y="0"/>
                  </a:moveTo>
                  <a:lnTo>
                    <a:pt x="0" y="0"/>
                  </a:lnTo>
                  <a:lnTo>
                    <a:pt x="0" y="9320580"/>
                  </a:lnTo>
                  <a:lnTo>
                    <a:pt x="20092788" y="9320580"/>
                  </a:lnTo>
                  <a:lnTo>
                    <a:pt x="20092788" y="0"/>
                  </a:lnTo>
                  <a:close/>
                </a:path>
              </a:pathLst>
            </a:custGeom>
            <a:solidFill>
              <a:srgbClr val="31ADB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7633927" y="2337685"/>
              <a:ext cx="4836245" cy="8251026"/>
            </a:xfrm>
            <a:prstGeom prst="rect">
              <a:avLst/>
            </a:prstGeom>
            <a:blipFill>
              <a:blip r:embed="rId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6171507" y="40218"/>
              <a:ext cx="1934246" cy="193298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25427" y="423625"/>
            <a:ext cx="15489555" cy="1130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250" spc="-10" dirty="0">
                <a:solidFill>
                  <a:srgbClr val="FF0000"/>
                </a:solidFill>
              </a:rPr>
              <a:t>LETS </a:t>
            </a:r>
            <a:r>
              <a:rPr sz="7250" spc="-15" dirty="0">
                <a:solidFill>
                  <a:srgbClr val="FF0000"/>
                </a:solidFill>
              </a:rPr>
              <a:t>CODE </a:t>
            </a:r>
            <a:r>
              <a:rPr sz="7250" b="0" dirty="0">
                <a:solidFill>
                  <a:srgbClr val="000000"/>
                </a:solidFill>
                <a:latin typeface="Carlito"/>
                <a:cs typeface="Carlito"/>
              </a:rPr>
              <a:t>: </a:t>
            </a:r>
            <a:r>
              <a:rPr sz="7250" b="0" spc="-5" dirty="0">
                <a:solidFill>
                  <a:srgbClr val="000000"/>
                </a:solidFill>
                <a:latin typeface="Carlito"/>
                <a:cs typeface="Carlito"/>
              </a:rPr>
              <a:t>HASIL </a:t>
            </a:r>
            <a:r>
              <a:rPr sz="7250" b="0" dirty="0">
                <a:solidFill>
                  <a:srgbClr val="000000"/>
                </a:solidFill>
                <a:latin typeface="Carlito"/>
                <a:cs typeface="Carlito"/>
              </a:rPr>
              <a:t>PERULANGAN</a:t>
            </a:r>
            <a:r>
              <a:rPr sz="7250" b="0" spc="10" dirty="0">
                <a:solidFill>
                  <a:srgbClr val="000000"/>
                </a:solidFill>
                <a:latin typeface="Carlito"/>
                <a:cs typeface="Carlito"/>
              </a:rPr>
              <a:t> </a:t>
            </a:r>
            <a:r>
              <a:rPr sz="7250" b="0" spc="-20" dirty="0">
                <a:solidFill>
                  <a:srgbClr val="000000"/>
                </a:solidFill>
                <a:latin typeface="Carlito"/>
                <a:cs typeface="Carlito"/>
              </a:rPr>
              <a:t>NESTED</a:t>
            </a:r>
            <a:endParaRPr sz="725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1311" y="70381"/>
            <a:ext cx="20093305" cy="11241405"/>
            <a:chOff x="11311" y="70381"/>
            <a:chExt cx="20093305" cy="11241405"/>
          </a:xfrm>
        </p:grpSpPr>
        <p:sp>
          <p:nvSpPr>
            <p:cNvPr id="3" name="object 3"/>
            <p:cNvSpPr/>
            <p:nvPr/>
          </p:nvSpPr>
          <p:spPr>
            <a:xfrm>
              <a:off x="11311" y="2004627"/>
              <a:ext cx="20093305" cy="9307195"/>
            </a:xfrm>
            <a:custGeom>
              <a:avLst/>
              <a:gdLst/>
              <a:ahLst/>
              <a:cxnLst/>
              <a:rect l="l" t="t" r="r" b="b"/>
              <a:pathLst>
                <a:path w="20093305" h="9307195">
                  <a:moveTo>
                    <a:pt x="20092788" y="0"/>
                  </a:moveTo>
                  <a:lnTo>
                    <a:pt x="0" y="0"/>
                  </a:lnTo>
                  <a:lnTo>
                    <a:pt x="0" y="9306755"/>
                  </a:lnTo>
                  <a:lnTo>
                    <a:pt x="20092788" y="9306755"/>
                  </a:lnTo>
                  <a:lnTo>
                    <a:pt x="20092788" y="0"/>
                  </a:lnTo>
                  <a:close/>
                </a:path>
              </a:pathLst>
            </a:custGeom>
            <a:solidFill>
              <a:srgbClr val="31ADB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1411929" y="2460853"/>
              <a:ext cx="6480166" cy="6389675"/>
            </a:xfrm>
            <a:prstGeom prst="rect">
              <a:avLst/>
            </a:prstGeom>
            <a:blipFill>
              <a:blip r:embed="rId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005456" y="2629268"/>
              <a:ext cx="9553092" cy="696404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5147199" y="70381"/>
              <a:ext cx="1934246" cy="193424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067956" y="924364"/>
            <a:ext cx="9857740" cy="85534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5450" spc="-15" dirty="0">
                <a:solidFill>
                  <a:srgbClr val="FF0000"/>
                </a:solidFill>
              </a:rPr>
              <a:t>LETS </a:t>
            </a:r>
            <a:r>
              <a:rPr sz="5450" spc="-20" dirty="0">
                <a:solidFill>
                  <a:srgbClr val="FF0000"/>
                </a:solidFill>
              </a:rPr>
              <a:t>CODE </a:t>
            </a:r>
            <a:r>
              <a:rPr sz="5450" b="0" spc="-5" dirty="0">
                <a:solidFill>
                  <a:srgbClr val="000000"/>
                </a:solidFill>
                <a:latin typeface="Carlito"/>
                <a:cs typeface="Carlito"/>
              </a:rPr>
              <a:t>: PERULANGAN</a:t>
            </a:r>
            <a:r>
              <a:rPr sz="5450" b="0" spc="-10" dirty="0">
                <a:solidFill>
                  <a:srgbClr val="000000"/>
                </a:solidFill>
                <a:latin typeface="Carlito"/>
                <a:cs typeface="Carlito"/>
              </a:rPr>
              <a:t> </a:t>
            </a:r>
            <a:r>
              <a:rPr sz="5450" b="0" spc="-25" dirty="0">
                <a:solidFill>
                  <a:srgbClr val="000000"/>
                </a:solidFill>
                <a:latin typeface="Carlito"/>
                <a:cs typeface="Carlito"/>
              </a:rPr>
              <a:t>NESTED</a:t>
            </a:r>
            <a:endParaRPr sz="545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0" y="0"/>
            <a:ext cx="20060285" cy="11287760"/>
          </a:xfrm>
          <a:custGeom>
            <a:avLst/>
            <a:gdLst/>
            <a:ahLst/>
            <a:cxnLst/>
            <a:rect l="l" t="t" r="r" b="b"/>
            <a:pathLst>
              <a:path w="20060285" h="11287760">
                <a:moveTo>
                  <a:pt x="0" y="11287503"/>
                </a:moveTo>
                <a:lnTo>
                  <a:pt x="20060110" y="11287503"/>
                </a:lnTo>
                <a:lnTo>
                  <a:pt x="20060110" y="0"/>
                </a:lnTo>
                <a:lnTo>
                  <a:pt x="0" y="0"/>
                </a:lnTo>
                <a:lnTo>
                  <a:pt x="0" y="11287503"/>
                </a:lnTo>
                <a:close/>
              </a:path>
            </a:pathLst>
          </a:custGeom>
          <a:solidFill>
            <a:srgbClr val="31ADB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252845" y="3925570"/>
            <a:ext cx="12377420" cy="19856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05" algn="l">
              <a:lnSpc>
                <a:spcPct val="100000"/>
              </a:lnSpc>
              <a:spcBef>
                <a:spcPts val="100"/>
              </a:spcBef>
            </a:pPr>
            <a:r>
              <a:rPr sz="6600" spc="-145" dirty="0">
                <a:latin typeface="Arial" panose="020B0704020202090204"/>
                <a:cs typeface="Arial" panose="020B0704020202090204"/>
              </a:rPr>
              <a:t>Bab</a:t>
            </a:r>
            <a:r>
              <a:rPr sz="6600" spc="-50" dirty="0">
                <a:latin typeface="Arial" panose="020B0704020202090204"/>
                <a:cs typeface="Arial" panose="020B0704020202090204"/>
              </a:rPr>
              <a:t> </a:t>
            </a:r>
            <a:r>
              <a:rPr sz="6600" spc="290" dirty="0">
                <a:latin typeface="Arial" panose="020B0704020202090204"/>
                <a:cs typeface="Arial" panose="020B0704020202090204"/>
              </a:rPr>
              <a:t>7</a:t>
            </a:r>
            <a:endParaRPr sz="6600">
              <a:latin typeface="Arial" panose="020B0704020202090204"/>
              <a:cs typeface="Arial" panose="020B0704020202090204"/>
            </a:endParaRPr>
          </a:p>
          <a:p>
            <a:pPr algn="l">
              <a:lnSpc>
                <a:spcPct val="100000"/>
              </a:lnSpc>
              <a:spcBef>
                <a:spcPts val="385"/>
              </a:spcBef>
            </a:pPr>
            <a:r>
              <a:rPr sz="5900" spc="10" dirty="0"/>
              <a:t>Struktur </a:t>
            </a:r>
            <a:r>
              <a:rPr sz="5900" spc="-20" dirty="0"/>
              <a:t>Data </a:t>
            </a:r>
            <a:r>
              <a:rPr sz="5900" spc="-35" dirty="0"/>
              <a:t>Array </a:t>
            </a:r>
            <a:r>
              <a:rPr sz="5900" spc="15" dirty="0"/>
              <a:t>pada</a:t>
            </a:r>
            <a:r>
              <a:rPr sz="5900" spc="60" dirty="0"/>
              <a:t> </a:t>
            </a:r>
            <a:r>
              <a:rPr sz="5900" spc="-10" dirty="0"/>
              <a:t>Javascript</a:t>
            </a:r>
            <a:endParaRPr sz="5900"/>
          </a:p>
        </p:txBody>
      </p:sp>
      <p:sp>
        <p:nvSpPr>
          <p:cNvPr id="6" name="object 6"/>
          <p:cNvSpPr/>
          <p:nvPr/>
        </p:nvSpPr>
        <p:spPr>
          <a:xfrm>
            <a:off x="1715559" y="3454999"/>
            <a:ext cx="3212433" cy="3212433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1311" y="70381"/>
            <a:ext cx="20093305" cy="1962150"/>
            <a:chOff x="11311" y="70381"/>
            <a:chExt cx="20093305" cy="1962150"/>
          </a:xfrm>
        </p:grpSpPr>
        <p:sp>
          <p:nvSpPr>
            <p:cNvPr id="3" name="object 3"/>
            <p:cNvSpPr/>
            <p:nvPr/>
          </p:nvSpPr>
          <p:spPr>
            <a:xfrm>
              <a:off x="11311" y="70381"/>
              <a:ext cx="20093305" cy="1934845"/>
            </a:xfrm>
            <a:custGeom>
              <a:avLst/>
              <a:gdLst/>
              <a:ahLst/>
              <a:cxnLst/>
              <a:rect l="l" t="t" r="r" b="b"/>
              <a:pathLst>
                <a:path w="20093305" h="1934845">
                  <a:moveTo>
                    <a:pt x="20092788" y="0"/>
                  </a:moveTo>
                  <a:lnTo>
                    <a:pt x="0" y="0"/>
                  </a:lnTo>
                  <a:lnTo>
                    <a:pt x="0" y="1934246"/>
                  </a:lnTo>
                  <a:lnTo>
                    <a:pt x="20092788" y="1934246"/>
                  </a:lnTo>
                  <a:lnTo>
                    <a:pt x="20092788" y="0"/>
                  </a:lnTo>
                  <a:close/>
                </a:path>
              </a:pathLst>
            </a:custGeom>
            <a:solidFill>
              <a:srgbClr val="31ADB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7290078" y="99288"/>
              <a:ext cx="1932989" cy="1932989"/>
            </a:xfrm>
            <a:prstGeom prst="rect">
              <a:avLst/>
            </a:prstGeom>
            <a:blipFill>
              <a:blip r:embed="rId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82070" y="404312"/>
            <a:ext cx="15007590" cy="93091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5900" spc="-165" dirty="0"/>
              <a:t>LATAR </a:t>
            </a:r>
            <a:r>
              <a:rPr sz="5900" spc="20" dirty="0"/>
              <a:t>BELAKANG </a:t>
            </a:r>
            <a:r>
              <a:rPr sz="5900" spc="10" dirty="0"/>
              <a:t>Struktur </a:t>
            </a:r>
            <a:r>
              <a:rPr sz="5900" spc="-15" dirty="0"/>
              <a:t>Data </a:t>
            </a:r>
            <a:r>
              <a:rPr sz="5900" spc="-35" dirty="0"/>
              <a:t>Array</a:t>
            </a:r>
            <a:r>
              <a:rPr sz="5900" spc="135" dirty="0"/>
              <a:t> </a:t>
            </a:r>
            <a:r>
              <a:rPr sz="5900" spc="-10" dirty="0"/>
              <a:t>Javascript</a:t>
            </a:r>
            <a:endParaRPr sz="5900"/>
          </a:p>
        </p:txBody>
      </p:sp>
      <p:sp>
        <p:nvSpPr>
          <p:cNvPr id="6" name="object 6"/>
          <p:cNvSpPr txBox="1"/>
          <p:nvPr/>
        </p:nvSpPr>
        <p:spPr>
          <a:xfrm>
            <a:off x="1068165" y="2377039"/>
            <a:ext cx="16700500" cy="26803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3950" b="1" spc="-20" dirty="0">
                <a:latin typeface="Carlito"/>
                <a:cs typeface="Carlito"/>
              </a:rPr>
              <a:t>Bayangkan </a:t>
            </a:r>
            <a:r>
              <a:rPr sz="3950" b="1" spc="-15" dirty="0">
                <a:latin typeface="Carlito"/>
                <a:cs typeface="Carlito"/>
              </a:rPr>
              <a:t>sekarang </a:t>
            </a:r>
            <a:r>
              <a:rPr sz="3950" b="1" spc="-10" dirty="0">
                <a:latin typeface="Carlito"/>
                <a:cs typeface="Carlito"/>
              </a:rPr>
              <a:t>kita </a:t>
            </a:r>
            <a:r>
              <a:rPr sz="3950" b="1" dirty="0">
                <a:latin typeface="Carlito"/>
                <a:cs typeface="Carlito"/>
              </a:rPr>
              <a:t>sedang </a:t>
            </a:r>
            <a:r>
              <a:rPr sz="3950" b="1" spc="-10" dirty="0">
                <a:latin typeface="Carlito"/>
                <a:cs typeface="Carlito"/>
              </a:rPr>
              <a:t>membuat </a:t>
            </a:r>
            <a:r>
              <a:rPr sz="3950" b="1" spc="-5" dirty="0">
                <a:latin typeface="Carlito"/>
                <a:cs typeface="Carlito"/>
              </a:rPr>
              <a:t>aplikasi </a:t>
            </a:r>
            <a:r>
              <a:rPr sz="3950" b="1" spc="-10" dirty="0">
                <a:latin typeface="Carlito"/>
                <a:cs typeface="Carlito"/>
              </a:rPr>
              <a:t>web, </a:t>
            </a:r>
            <a:r>
              <a:rPr sz="3950" b="1" spc="-5" dirty="0">
                <a:latin typeface="Carlito"/>
                <a:cs typeface="Carlito"/>
              </a:rPr>
              <a:t>lalu </a:t>
            </a:r>
            <a:r>
              <a:rPr sz="3950" b="1" dirty="0">
                <a:latin typeface="Carlito"/>
                <a:cs typeface="Carlito"/>
              </a:rPr>
              <a:t>ingin </a:t>
            </a:r>
            <a:r>
              <a:rPr sz="3950" b="1" spc="-5" dirty="0">
                <a:latin typeface="Carlito"/>
                <a:cs typeface="Carlito"/>
              </a:rPr>
              <a:t>menampilkan  </a:t>
            </a:r>
            <a:r>
              <a:rPr sz="3950" b="1" spc="-10" dirty="0">
                <a:latin typeface="Carlito"/>
                <a:cs typeface="Carlito"/>
              </a:rPr>
              <a:t>daftar </a:t>
            </a:r>
            <a:r>
              <a:rPr sz="3950" b="1" dirty="0">
                <a:latin typeface="Carlito"/>
                <a:cs typeface="Carlito"/>
              </a:rPr>
              <a:t>nama-nama</a:t>
            </a:r>
            <a:r>
              <a:rPr sz="3950" b="1" spc="45" dirty="0">
                <a:latin typeface="Carlito"/>
                <a:cs typeface="Carlito"/>
              </a:rPr>
              <a:t> </a:t>
            </a:r>
            <a:r>
              <a:rPr sz="3950" b="1" spc="-5" dirty="0">
                <a:latin typeface="Carlito"/>
                <a:cs typeface="Carlito"/>
              </a:rPr>
              <a:t>produk.</a:t>
            </a:r>
            <a:endParaRPr sz="395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545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</a:pPr>
            <a:r>
              <a:rPr sz="3950" b="1" spc="-20" dirty="0">
                <a:latin typeface="Carlito"/>
                <a:cs typeface="Carlito"/>
              </a:rPr>
              <a:t>var </a:t>
            </a:r>
            <a:r>
              <a:rPr sz="3950" b="1" spc="-5" dirty="0">
                <a:latin typeface="Carlito"/>
                <a:cs typeface="Carlito"/>
              </a:rPr>
              <a:t>produk1 </a:t>
            </a:r>
            <a:r>
              <a:rPr sz="3950" b="1" dirty="0">
                <a:latin typeface="Carlito"/>
                <a:cs typeface="Carlito"/>
              </a:rPr>
              <a:t>=</a:t>
            </a:r>
            <a:r>
              <a:rPr sz="3950" b="1" spc="40" dirty="0">
                <a:latin typeface="Carlito"/>
                <a:cs typeface="Carlito"/>
              </a:rPr>
              <a:t> </a:t>
            </a:r>
            <a:r>
              <a:rPr sz="3950" b="1" spc="-5" dirty="0">
                <a:latin typeface="Carlito"/>
                <a:cs typeface="Carlito"/>
              </a:rPr>
              <a:t>"Modem";</a:t>
            </a:r>
            <a:endParaRPr sz="3950">
              <a:latin typeface="Carlito"/>
              <a:cs typeface="Carlito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68070" y="5031740"/>
            <a:ext cx="8154035" cy="14820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20000"/>
              </a:lnSpc>
              <a:spcBef>
                <a:spcPts val="95"/>
              </a:spcBef>
            </a:pPr>
            <a:r>
              <a:rPr sz="3950" b="1" spc="-20" dirty="0">
                <a:latin typeface="Carlito"/>
                <a:cs typeface="Carlito"/>
              </a:rPr>
              <a:t>var </a:t>
            </a:r>
            <a:r>
              <a:rPr sz="3950" b="1" spc="-5" dirty="0">
                <a:latin typeface="Carlito"/>
                <a:cs typeface="Carlito"/>
              </a:rPr>
              <a:t>produk2 </a:t>
            </a:r>
            <a:r>
              <a:rPr sz="3950" b="1" dirty="0">
                <a:latin typeface="Carlito"/>
                <a:cs typeface="Carlito"/>
              </a:rPr>
              <a:t>= </a:t>
            </a:r>
            <a:r>
              <a:rPr sz="3950" b="1" spc="-10" dirty="0">
                <a:latin typeface="Carlito"/>
                <a:cs typeface="Carlito"/>
              </a:rPr>
              <a:t>"Hardisk";  </a:t>
            </a:r>
            <a:endParaRPr sz="3950" b="1" spc="-10" dirty="0">
              <a:latin typeface="Carlito"/>
              <a:cs typeface="Carlito"/>
            </a:endParaRPr>
          </a:p>
          <a:p>
            <a:pPr marL="12700" marR="5080">
              <a:lnSpc>
                <a:spcPct val="120000"/>
              </a:lnSpc>
              <a:spcBef>
                <a:spcPts val="95"/>
              </a:spcBef>
            </a:pPr>
            <a:r>
              <a:rPr sz="3950" b="1" spc="-20" dirty="0">
                <a:latin typeface="Carlito"/>
                <a:cs typeface="Carlito"/>
              </a:rPr>
              <a:t>var </a:t>
            </a:r>
            <a:r>
              <a:rPr sz="3950" b="1" spc="-5" dirty="0">
                <a:latin typeface="Carlito"/>
                <a:cs typeface="Carlito"/>
              </a:rPr>
              <a:t>produk3 </a:t>
            </a:r>
            <a:r>
              <a:rPr sz="3950" b="1" dirty="0">
                <a:latin typeface="Carlito"/>
                <a:cs typeface="Carlito"/>
              </a:rPr>
              <a:t>=</a:t>
            </a:r>
            <a:r>
              <a:rPr sz="3950" b="1" spc="-20" dirty="0">
                <a:latin typeface="Carlito"/>
                <a:cs typeface="Carlito"/>
              </a:rPr>
              <a:t> </a:t>
            </a:r>
            <a:r>
              <a:rPr sz="3950" b="1" dirty="0">
                <a:latin typeface="Carlito"/>
                <a:cs typeface="Carlito"/>
              </a:rPr>
              <a:t>"Flashdisk";</a:t>
            </a:r>
            <a:endParaRPr sz="3950">
              <a:latin typeface="Carlito"/>
              <a:cs typeface="Carlito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213485" y="7204075"/>
            <a:ext cx="10967720" cy="22231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20000"/>
              </a:lnSpc>
              <a:spcBef>
                <a:spcPts val="95"/>
              </a:spcBef>
            </a:pPr>
            <a:r>
              <a:rPr sz="3950" b="1" spc="-10" dirty="0">
                <a:latin typeface="Carlito"/>
                <a:cs typeface="Carlito"/>
                <a:sym typeface="+mn-ea"/>
              </a:rPr>
              <a:t>document.write(`${produk</a:t>
            </a:r>
            <a:r>
              <a:rPr lang="en-US" sz="3950" b="1" spc="-10" dirty="0">
                <a:latin typeface="Carlito"/>
                <a:cs typeface="Carlito"/>
                <a:sym typeface="+mn-ea"/>
              </a:rPr>
              <a:t>1</a:t>
            </a:r>
            <a:r>
              <a:rPr sz="3950" b="1" spc="-10" dirty="0">
                <a:latin typeface="Carlito"/>
                <a:cs typeface="Carlito"/>
                <a:sym typeface="+mn-ea"/>
              </a:rPr>
              <a:t>}&lt;br&gt;`);</a:t>
            </a:r>
            <a:endParaRPr sz="3950">
              <a:latin typeface="Carlito"/>
              <a:cs typeface="Carlito"/>
            </a:endParaRPr>
          </a:p>
          <a:p>
            <a:pPr marL="12700" marR="5080" algn="just">
              <a:lnSpc>
                <a:spcPct val="120000"/>
              </a:lnSpc>
              <a:spcBef>
                <a:spcPts val="95"/>
              </a:spcBef>
            </a:pPr>
            <a:r>
              <a:rPr sz="3950" b="1" spc="-10" dirty="0">
                <a:latin typeface="Carlito"/>
                <a:cs typeface="Carlito"/>
                <a:sym typeface="+mn-ea"/>
              </a:rPr>
              <a:t>document.write(`${produk</a:t>
            </a:r>
            <a:r>
              <a:rPr lang="en-US" sz="3950" b="1" spc="-10" dirty="0">
                <a:latin typeface="Carlito"/>
                <a:cs typeface="Carlito"/>
                <a:sym typeface="+mn-ea"/>
              </a:rPr>
              <a:t>2</a:t>
            </a:r>
            <a:r>
              <a:rPr sz="3950" b="1" spc="-10" dirty="0">
                <a:latin typeface="Carlito"/>
                <a:cs typeface="Carlito"/>
                <a:sym typeface="+mn-ea"/>
              </a:rPr>
              <a:t>}&lt;br&gt;`);</a:t>
            </a:r>
            <a:endParaRPr sz="3950" b="1" spc="-10" dirty="0">
              <a:latin typeface="Carlito"/>
              <a:cs typeface="Carlito"/>
            </a:endParaRPr>
          </a:p>
          <a:p>
            <a:pPr marL="12700" marR="5080" algn="just">
              <a:lnSpc>
                <a:spcPct val="120000"/>
              </a:lnSpc>
              <a:spcBef>
                <a:spcPts val="95"/>
              </a:spcBef>
            </a:pPr>
            <a:r>
              <a:rPr sz="3950" b="1" spc="-10" dirty="0">
                <a:latin typeface="Carlito"/>
                <a:cs typeface="Carlito"/>
              </a:rPr>
              <a:t>document.write(`${produk3}&lt;br&gt;`);</a:t>
            </a:r>
            <a:endParaRPr sz="3950">
              <a:latin typeface="Carlito"/>
              <a:cs typeface="Carlito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10202532" y="5261050"/>
            <a:ext cx="9676130" cy="1241425"/>
            <a:chOff x="10202532" y="5261050"/>
            <a:chExt cx="9676130" cy="1241425"/>
          </a:xfrm>
        </p:grpSpPr>
        <p:sp>
          <p:nvSpPr>
            <p:cNvPr id="10" name="object 10"/>
            <p:cNvSpPr/>
            <p:nvPr/>
          </p:nvSpPr>
          <p:spPr>
            <a:xfrm>
              <a:off x="10202532" y="5584491"/>
              <a:ext cx="1405165" cy="45131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1259854" y="5261050"/>
              <a:ext cx="920620" cy="124111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11448377" y="5261050"/>
              <a:ext cx="8430123" cy="124111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 txBox="1"/>
          <p:nvPr/>
        </p:nvSpPr>
        <p:spPr>
          <a:xfrm>
            <a:off x="10161051" y="5422838"/>
            <a:ext cx="9357995" cy="704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50" dirty="0">
                <a:solidFill>
                  <a:srgbClr val="FF0000"/>
                </a:solidFill>
                <a:latin typeface="Arial" panose="020B0704020202090204"/>
                <a:cs typeface="Arial" panose="020B0704020202090204"/>
              </a:rPr>
              <a:t>Boleh-boleh saja. </a:t>
            </a:r>
            <a:r>
              <a:rPr sz="4450" spc="-5" dirty="0">
                <a:solidFill>
                  <a:srgbClr val="FF0000"/>
                </a:solidFill>
                <a:latin typeface="Arial" panose="020B0704020202090204"/>
                <a:cs typeface="Arial" panose="020B0704020202090204"/>
              </a:rPr>
              <a:t>Tapi </a:t>
            </a:r>
            <a:r>
              <a:rPr sz="4450" dirty="0">
                <a:solidFill>
                  <a:srgbClr val="FF0000"/>
                </a:solidFill>
                <a:latin typeface="Arial" panose="020B0704020202090204"/>
                <a:cs typeface="Arial" panose="020B0704020202090204"/>
              </a:rPr>
              <a:t>kurang</a:t>
            </a:r>
            <a:r>
              <a:rPr sz="4450" spc="-35" dirty="0">
                <a:solidFill>
                  <a:srgbClr val="FF0000"/>
                </a:solidFill>
                <a:latin typeface="Arial" panose="020B0704020202090204"/>
                <a:cs typeface="Arial" panose="020B0704020202090204"/>
              </a:rPr>
              <a:t> </a:t>
            </a:r>
            <a:r>
              <a:rPr sz="4450" spc="-5" dirty="0">
                <a:solidFill>
                  <a:srgbClr val="FF0000"/>
                </a:solidFill>
                <a:latin typeface="Arial" panose="020B0704020202090204"/>
                <a:cs typeface="Arial" panose="020B0704020202090204"/>
              </a:rPr>
              <a:t>efektif.</a:t>
            </a:r>
            <a:endParaRPr sz="4450">
              <a:latin typeface="Arial" panose="020B0704020202090204"/>
              <a:cs typeface="Arial" panose="020B0704020202090204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1311" y="70381"/>
            <a:ext cx="20093305" cy="1934845"/>
            <a:chOff x="11311" y="70381"/>
            <a:chExt cx="20093305" cy="1934845"/>
          </a:xfrm>
        </p:grpSpPr>
        <p:sp>
          <p:nvSpPr>
            <p:cNvPr id="3" name="object 3"/>
            <p:cNvSpPr/>
            <p:nvPr/>
          </p:nvSpPr>
          <p:spPr>
            <a:xfrm>
              <a:off x="11311" y="70381"/>
              <a:ext cx="20093305" cy="1934845"/>
            </a:xfrm>
            <a:custGeom>
              <a:avLst/>
              <a:gdLst/>
              <a:ahLst/>
              <a:cxnLst/>
              <a:rect l="l" t="t" r="r" b="b"/>
              <a:pathLst>
                <a:path w="20093305" h="1934845">
                  <a:moveTo>
                    <a:pt x="20092788" y="0"/>
                  </a:moveTo>
                  <a:lnTo>
                    <a:pt x="0" y="0"/>
                  </a:lnTo>
                  <a:lnTo>
                    <a:pt x="0" y="1934246"/>
                  </a:lnTo>
                  <a:lnTo>
                    <a:pt x="20092788" y="1934246"/>
                  </a:lnTo>
                  <a:lnTo>
                    <a:pt x="20092788" y="0"/>
                  </a:lnTo>
                  <a:close/>
                </a:path>
              </a:pathLst>
            </a:custGeom>
            <a:solidFill>
              <a:srgbClr val="31ADB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5147199" y="70381"/>
              <a:ext cx="1934246" cy="1934246"/>
            </a:xfrm>
            <a:prstGeom prst="rect">
              <a:avLst/>
            </a:prstGeom>
            <a:blipFill>
              <a:blip r:embed="rId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068070" y="325755"/>
            <a:ext cx="13373100" cy="10280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600" spc="-5" dirty="0"/>
              <a:t>Struktur </a:t>
            </a:r>
            <a:r>
              <a:rPr sz="6600" spc="-35" dirty="0"/>
              <a:t>Data </a:t>
            </a:r>
            <a:r>
              <a:rPr sz="6600" spc="-60" dirty="0"/>
              <a:t>Array </a:t>
            </a:r>
            <a:r>
              <a:rPr sz="6600" dirty="0"/>
              <a:t>pada</a:t>
            </a:r>
            <a:r>
              <a:rPr sz="6600" spc="25" dirty="0"/>
              <a:t> </a:t>
            </a:r>
            <a:r>
              <a:rPr sz="6600" spc="-25" dirty="0"/>
              <a:t>Javascript</a:t>
            </a:r>
            <a:endParaRPr sz="6600"/>
          </a:p>
        </p:txBody>
      </p:sp>
      <p:sp>
        <p:nvSpPr>
          <p:cNvPr id="6" name="object 6"/>
          <p:cNvSpPr txBox="1"/>
          <p:nvPr/>
        </p:nvSpPr>
        <p:spPr>
          <a:xfrm>
            <a:off x="1465844" y="2516755"/>
            <a:ext cx="17578705" cy="517398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577850" marR="5080" indent="-565785">
              <a:lnSpc>
                <a:spcPct val="100000"/>
              </a:lnSpc>
              <a:spcBef>
                <a:spcPts val="90"/>
              </a:spcBef>
              <a:buFont typeface="Arial" panose="020B0704020202090204"/>
              <a:buChar char="•"/>
              <a:tabLst>
                <a:tab pos="577850" algn="l"/>
                <a:tab pos="578485" algn="l"/>
              </a:tabLst>
            </a:pPr>
            <a:r>
              <a:rPr sz="5250" b="1" spc="5" dirty="0">
                <a:latin typeface="Carlito"/>
                <a:cs typeface="Carlito"/>
              </a:rPr>
              <a:t>Struktur </a:t>
            </a:r>
            <a:r>
              <a:rPr sz="5250" b="1" spc="-15" dirty="0">
                <a:latin typeface="Carlito"/>
                <a:cs typeface="Carlito"/>
              </a:rPr>
              <a:t>data </a:t>
            </a:r>
            <a:r>
              <a:rPr sz="5250" dirty="0">
                <a:latin typeface="Carlito"/>
                <a:cs typeface="Carlito"/>
              </a:rPr>
              <a:t>merupakan </a:t>
            </a:r>
            <a:r>
              <a:rPr sz="5250" spc="-30" dirty="0">
                <a:latin typeface="Carlito"/>
                <a:cs typeface="Carlito"/>
              </a:rPr>
              <a:t>cara-cara </a:t>
            </a:r>
            <a:r>
              <a:rPr sz="5250" spc="-20" dirty="0">
                <a:latin typeface="Carlito"/>
                <a:cs typeface="Carlito"/>
              </a:rPr>
              <a:t>atau </a:t>
            </a:r>
            <a:r>
              <a:rPr sz="5250" spc="-5" dirty="0">
                <a:latin typeface="Carlito"/>
                <a:cs typeface="Carlito"/>
              </a:rPr>
              <a:t>metode </a:t>
            </a:r>
            <a:r>
              <a:rPr sz="5250" spc="-10" dirty="0">
                <a:latin typeface="Carlito"/>
                <a:cs typeface="Carlito"/>
              </a:rPr>
              <a:t>yang  </a:t>
            </a:r>
            <a:r>
              <a:rPr sz="5250" spc="-5" dirty="0">
                <a:latin typeface="Carlito"/>
                <a:cs typeface="Carlito"/>
              </a:rPr>
              <a:t>digunakan </a:t>
            </a:r>
            <a:r>
              <a:rPr sz="5250" dirty="0">
                <a:latin typeface="Carlito"/>
                <a:cs typeface="Carlito"/>
              </a:rPr>
              <a:t>untuk menyimpan </a:t>
            </a:r>
            <a:r>
              <a:rPr sz="5250" spc="-20" dirty="0">
                <a:latin typeface="Carlito"/>
                <a:cs typeface="Carlito"/>
              </a:rPr>
              <a:t>data </a:t>
            </a:r>
            <a:r>
              <a:rPr sz="5250" spc="5" dirty="0">
                <a:latin typeface="Carlito"/>
                <a:cs typeface="Carlito"/>
              </a:rPr>
              <a:t>di dalam </a:t>
            </a:r>
            <a:r>
              <a:rPr sz="5250" spc="10" dirty="0">
                <a:latin typeface="Carlito"/>
                <a:cs typeface="Carlito"/>
              </a:rPr>
              <a:t>memori</a:t>
            </a:r>
            <a:r>
              <a:rPr sz="5250" spc="215" dirty="0">
                <a:latin typeface="Carlito"/>
                <a:cs typeface="Carlito"/>
              </a:rPr>
              <a:t> </a:t>
            </a:r>
            <a:r>
              <a:rPr sz="5250" spc="-80" dirty="0">
                <a:latin typeface="Carlito"/>
                <a:cs typeface="Carlito"/>
              </a:rPr>
              <a:t>komputer.</a:t>
            </a:r>
            <a:endParaRPr sz="5250">
              <a:latin typeface="Carlito"/>
              <a:cs typeface="Carlito"/>
            </a:endParaRPr>
          </a:p>
          <a:p>
            <a:pPr marL="577850" marR="2505710" indent="-565785">
              <a:lnSpc>
                <a:spcPct val="100000"/>
              </a:lnSpc>
              <a:spcBef>
                <a:spcPts val="1275"/>
              </a:spcBef>
              <a:buFont typeface="Arial" panose="020B0704020202090204"/>
              <a:buChar char="•"/>
              <a:tabLst>
                <a:tab pos="577850" algn="l"/>
                <a:tab pos="578485" algn="l"/>
              </a:tabLst>
            </a:pPr>
            <a:r>
              <a:rPr sz="5250" spc="5" dirty="0">
                <a:latin typeface="Carlito"/>
                <a:cs typeface="Carlito"/>
              </a:rPr>
              <a:t>Salah </a:t>
            </a:r>
            <a:r>
              <a:rPr sz="5250" spc="-10" dirty="0">
                <a:latin typeface="Carlito"/>
                <a:cs typeface="Carlito"/>
              </a:rPr>
              <a:t>satu </a:t>
            </a:r>
            <a:r>
              <a:rPr sz="5250" spc="-5" dirty="0">
                <a:latin typeface="Carlito"/>
                <a:cs typeface="Carlito"/>
              </a:rPr>
              <a:t>struktur </a:t>
            </a:r>
            <a:r>
              <a:rPr sz="5250" spc="-20" dirty="0">
                <a:latin typeface="Carlito"/>
                <a:cs typeface="Carlito"/>
              </a:rPr>
              <a:t>data </a:t>
            </a:r>
            <a:r>
              <a:rPr sz="5250" spc="-10" dirty="0">
                <a:latin typeface="Carlito"/>
                <a:cs typeface="Carlito"/>
              </a:rPr>
              <a:t>yang </a:t>
            </a:r>
            <a:r>
              <a:rPr sz="5250" spc="5" dirty="0">
                <a:latin typeface="Carlito"/>
                <a:cs typeface="Carlito"/>
              </a:rPr>
              <a:t>sering </a:t>
            </a:r>
            <a:r>
              <a:rPr sz="5250" spc="-5" dirty="0">
                <a:latin typeface="Carlito"/>
                <a:cs typeface="Carlito"/>
              </a:rPr>
              <a:t>digunakan </a:t>
            </a:r>
            <a:r>
              <a:rPr sz="5250" spc="5" dirty="0">
                <a:latin typeface="Carlito"/>
                <a:cs typeface="Carlito"/>
              </a:rPr>
              <a:t>dalam  </a:t>
            </a:r>
            <a:r>
              <a:rPr sz="5250" spc="-10" dirty="0">
                <a:latin typeface="Carlito"/>
                <a:cs typeface="Carlito"/>
              </a:rPr>
              <a:t>pemrograman </a:t>
            </a:r>
            <a:r>
              <a:rPr sz="5250" spc="10" dirty="0">
                <a:latin typeface="Carlito"/>
                <a:cs typeface="Carlito"/>
              </a:rPr>
              <a:t>adalah</a:t>
            </a:r>
            <a:r>
              <a:rPr sz="5250" spc="75" dirty="0">
                <a:latin typeface="Carlito"/>
                <a:cs typeface="Carlito"/>
              </a:rPr>
              <a:t> </a:t>
            </a:r>
            <a:r>
              <a:rPr sz="5250" b="1" spc="-30" dirty="0">
                <a:latin typeface="Carlito"/>
                <a:cs typeface="Carlito"/>
              </a:rPr>
              <a:t>Array</a:t>
            </a:r>
            <a:r>
              <a:rPr sz="5250" spc="-30" dirty="0">
                <a:latin typeface="Carlito"/>
                <a:cs typeface="Carlito"/>
              </a:rPr>
              <a:t>.</a:t>
            </a:r>
            <a:endParaRPr sz="5250">
              <a:latin typeface="Carlito"/>
              <a:cs typeface="Carlito"/>
            </a:endParaRPr>
          </a:p>
          <a:p>
            <a:pPr marL="577850" indent="-565785">
              <a:lnSpc>
                <a:spcPct val="100000"/>
              </a:lnSpc>
              <a:spcBef>
                <a:spcPts val="1300"/>
              </a:spcBef>
              <a:buFont typeface="Arial" panose="020B0704020202090204"/>
              <a:buChar char="•"/>
              <a:tabLst>
                <a:tab pos="577850" algn="l"/>
                <a:tab pos="578485" algn="l"/>
              </a:tabLst>
            </a:pPr>
            <a:r>
              <a:rPr sz="5250" spc="-35" dirty="0">
                <a:latin typeface="Carlito"/>
                <a:cs typeface="Carlito"/>
              </a:rPr>
              <a:t>Array </a:t>
            </a:r>
            <a:r>
              <a:rPr sz="5250" dirty="0">
                <a:latin typeface="Carlito"/>
                <a:cs typeface="Carlito"/>
              </a:rPr>
              <a:t>merupakan </a:t>
            </a:r>
            <a:r>
              <a:rPr sz="5250" spc="-5" dirty="0">
                <a:latin typeface="Carlito"/>
                <a:cs typeface="Carlito"/>
              </a:rPr>
              <a:t>struktur </a:t>
            </a:r>
            <a:r>
              <a:rPr sz="5250" spc="-20" dirty="0">
                <a:latin typeface="Carlito"/>
                <a:cs typeface="Carlito"/>
              </a:rPr>
              <a:t>data </a:t>
            </a:r>
            <a:r>
              <a:rPr sz="5250" spc="-10" dirty="0">
                <a:latin typeface="Carlito"/>
                <a:cs typeface="Carlito"/>
              </a:rPr>
              <a:t>yang</a:t>
            </a:r>
            <a:r>
              <a:rPr sz="5250" spc="170" dirty="0">
                <a:latin typeface="Carlito"/>
                <a:cs typeface="Carlito"/>
              </a:rPr>
              <a:t> </a:t>
            </a:r>
            <a:r>
              <a:rPr sz="5250" spc="-5" dirty="0">
                <a:latin typeface="Carlito"/>
                <a:cs typeface="Carlito"/>
              </a:rPr>
              <a:t>digunakan</a:t>
            </a:r>
            <a:endParaRPr sz="5250">
              <a:latin typeface="Carlito"/>
              <a:cs typeface="Carlito"/>
            </a:endParaRPr>
          </a:p>
          <a:p>
            <a:pPr marL="577850">
              <a:lnSpc>
                <a:spcPct val="100000"/>
              </a:lnSpc>
              <a:spcBef>
                <a:spcPts val="35"/>
              </a:spcBef>
            </a:pPr>
            <a:r>
              <a:rPr sz="5250" dirty="0">
                <a:latin typeface="Carlito"/>
                <a:cs typeface="Carlito"/>
              </a:rPr>
              <a:t>untuk </a:t>
            </a:r>
            <a:r>
              <a:rPr sz="5250" b="1" dirty="0">
                <a:latin typeface="Carlito"/>
                <a:cs typeface="Carlito"/>
              </a:rPr>
              <a:t>menyimpan </a:t>
            </a:r>
            <a:r>
              <a:rPr sz="5250" b="1" spc="5" dirty="0">
                <a:latin typeface="Carlito"/>
                <a:cs typeface="Carlito"/>
              </a:rPr>
              <a:t>sekumpulan </a:t>
            </a:r>
            <a:r>
              <a:rPr sz="5250" b="1" spc="-15" dirty="0">
                <a:latin typeface="Carlito"/>
                <a:cs typeface="Carlito"/>
              </a:rPr>
              <a:t>data </a:t>
            </a:r>
            <a:r>
              <a:rPr sz="5250" spc="5" dirty="0">
                <a:latin typeface="Carlito"/>
                <a:cs typeface="Carlito"/>
              </a:rPr>
              <a:t>dalam </a:t>
            </a:r>
            <a:r>
              <a:rPr sz="5250" spc="-10" dirty="0">
                <a:latin typeface="Carlito"/>
                <a:cs typeface="Carlito"/>
              </a:rPr>
              <a:t>satu</a:t>
            </a:r>
            <a:r>
              <a:rPr sz="5250" spc="175" dirty="0">
                <a:latin typeface="Carlito"/>
                <a:cs typeface="Carlito"/>
              </a:rPr>
              <a:t> </a:t>
            </a:r>
            <a:r>
              <a:rPr sz="5250" spc="-10" dirty="0">
                <a:latin typeface="Carlito"/>
                <a:cs typeface="Carlito"/>
              </a:rPr>
              <a:t>tempat.</a:t>
            </a:r>
            <a:endParaRPr sz="5250">
              <a:latin typeface="Carlito"/>
              <a:cs typeface="Carlito"/>
            </a:endParaRPr>
          </a:p>
        </p:txBody>
      </p:sp>
      <p:graphicFrame>
        <p:nvGraphicFramePr>
          <p:cNvPr id="7" name="object 7"/>
          <p:cNvGraphicFramePr>
            <a:graphicFrameLocks noGrp="1"/>
          </p:cNvGraphicFramePr>
          <p:nvPr>
            <p:custDataLst>
              <p:tags r:id="rId2"/>
            </p:custDataLst>
          </p:nvPr>
        </p:nvGraphicFramePr>
        <p:xfrm>
          <a:off x="2605148" y="9597961"/>
          <a:ext cx="13403580" cy="4806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467860"/>
                <a:gridCol w="4467860"/>
                <a:gridCol w="4467860"/>
              </a:tblGrid>
              <a:tr h="48069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2950" b="1" spc="45" dirty="0">
                          <a:solidFill>
                            <a:srgbClr val="FFFFFF"/>
                          </a:solidFill>
                          <a:latin typeface="Trebuchet MS" panose="020B0603020202020204"/>
                          <a:cs typeface="Trebuchet MS" panose="020B0603020202020204"/>
                        </a:rPr>
                        <a:t>Indeks</a:t>
                      </a:r>
                      <a:r>
                        <a:rPr sz="2950" b="1" spc="-85" dirty="0">
                          <a:solidFill>
                            <a:srgbClr val="FFFFFF"/>
                          </a:solidFill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2950" b="1" spc="-75" dirty="0">
                          <a:solidFill>
                            <a:srgbClr val="FFFFFF"/>
                          </a:solidFill>
                          <a:latin typeface="Trebuchet MS" panose="020B0603020202020204"/>
                          <a:cs typeface="Trebuchet MS" panose="020B0603020202020204"/>
                        </a:rPr>
                        <a:t>[0]</a:t>
                      </a:r>
                      <a:endParaRPr sz="2950">
                        <a:latin typeface="Trebuchet MS" panose="020B0603020202020204"/>
                        <a:cs typeface="Trebuchet MS" panose="020B0603020202020204"/>
                      </a:endParaRPr>
                    </a:p>
                  </a:txBody>
                  <a:tcPr marL="0" marR="0" marT="3111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2950" b="1" spc="45" dirty="0">
                          <a:solidFill>
                            <a:srgbClr val="FFFFFF"/>
                          </a:solidFill>
                          <a:latin typeface="Trebuchet MS" panose="020B0603020202020204"/>
                          <a:cs typeface="Trebuchet MS" panose="020B0603020202020204"/>
                        </a:rPr>
                        <a:t>Indeks</a:t>
                      </a:r>
                      <a:r>
                        <a:rPr sz="2950" b="1" spc="-90" dirty="0">
                          <a:solidFill>
                            <a:srgbClr val="FFFFFF"/>
                          </a:solidFill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2950" b="1" spc="-75" dirty="0">
                          <a:solidFill>
                            <a:srgbClr val="FFFFFF"/>
                          </a:solidFill>
                          <a:latin typeface="Trebuchet MS" panose="020B0603020202020204"/>
                          <a:cs typeface="Trebuchet MS" panose="020B0603020202020204"/>
                        </a:rPr>
                        <a:t>[1]</a:t>
                      </a:r>
                      <a:endParaRPr sz="2950">
                        <a:latin typeface="Trebuchet MS" panose="020B0603020202020204"/>
                        <a:cs typeface="Trebuchet MS" panose="020B0603020202020204"/>
                      </a:endParaRPr>
                    </a:p>
                  </a:txBody>
                  <a:tcPr marL="0" marR="0" marT="3111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2950" b="1" spc="45" dirty="0">
                          <a:solidFill>
                            <a:srgbClr val="FFFFFF"/>
                          </a:solidFill>
                          <a:latin typeface="Trebuchet MS" panose="020B0603020202020204"/>
                          <a:cs typeface="Trebuchet MS" panose="020B0603020202020204"/>
                        </a:rPr>
                        <a:t>Indeks</a:t>
                      </a:r>
                      <a:r>
                        <a:rPr sz="2950" b="1" spc="-90" dirty="0">
                          <a:solidFill>
                            <a:srgbClr val="FFFFFF"/>
                          </a:solidFill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2950" b="1" spc="-75" dirty="0">
                          <a:solidFill>
                            <a:srgbClr val="FFFFFF"/>
                          </a:solidFill>
                          <a:latin typeface="Trebuchet MS" panose="020B0603020202020204"/>
                          <a:cs typeface="Trebuchet MS" panose="020B0603020202020204"/>
                        </a:rPr>
                        <a:t>[2]</a:t>
                      </a:r>
                      <a:endParaRPr sz="2950">
                        <a:latin typeface="Trebuchet MS" panose="020B0603020202020204"/>
                        <a:cs typeface="Trebuchet MS" panose="020B0603020202020204"/>
                      </a:endParaRPr>
                    </a:p>
                  </a:txBody>
                  <a:tcPr marL="0" marR="0" marT="3111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C0504D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311" y="0"/>
            <a:ext cx="20093305" cy="2004695"/>
          </a:xfrm>
          <a:custGeom>
            <a:avLst/>
            <a:gdLst/>
            <a:ahLst/>
            <a:cxnLst/>
            <a:rect l="l" t="t" r="r" b="b"/>
            <a:pathLst>
              <a:path w="20093305" h="2004695">
                <a:moveTo>
                  <a:pt x="0" y="2004628"/>
                </a:moveTo>
                <a:lnTo>
                  <a:pt x="20092787" y="2004628"/>
                </a:lnTo>
                <a:lnTo>
                  <a:pt x="20092787" y="0"/>
                </a:lnTo>
                <a:lnTo>
                  <a:pt x="0" y="0"/>
                </a:lnTo>
                <a:lnTo>
                  <a:pt x="0" y="2004628"/>
                </a:lnTo>
                <a:close/>
              </a:path>
            </a:pathLst>
          </a:custGeom>
          <a:solidFill>
            <a:srgbClr val="31ADB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37375" y="301987"/>
            <a:ext cx="7922895" cy="10179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/>
              <a:t>Mengisi </a:t>
            </a:r>
            <a:r>
              <a:rPr spc="5" dirty="0"/>
              <a:t>Ulang</a:t>
            </a:r>
            <a:r>
              <a:rPr spc="-75" dirty="0"/>
              <a:t> </a:t>
            </a:r>
            <a:r>
              <a:rPr spc="-40" dirty="0"/>
              <a:t>Variabel</a:t>
            </a:r>
            <a:endParaRPr spc="-40" dirty="0"/>
          </a:p>
        </p:txBody>
      </p:sp>
      <p:sp>
        <p:nvSpPr>
          <p:cNvPr id="4" name="object 4"/>
          <p:cNvSpPr/>
          <p:nvPr/>
        </p:nvSpPr>
        <p:spPr>
          <a:xfrm>
            <a:off x="15147199" y="70381"/>
            <a:ext cx="1934246" cy="1934246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653414" y="1986901"/>
            <a:ext cx="18698210" cy="137731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577850" marR="5080" indent="-565785">
              <a:lnSpc>
                <a:spcPct val="101000"/>
              </a:lnSpc>
              <a:spcBef>
                <a:spcPts val="85"/>
              </a:spcBef>
              <a:buFont typeface="Arial" panose="020B0704020202090204"/>
              <a:buChar char="•"/>
              <a:tabLst>
                <a:tab pos="577850" algn="l"/>
                <a:tab pos="578485" algn="l"/>
              </a:tabLst>
            </a:pPr>
            <a:r>
              <a:rPr sz="4400" spc="-30" dirty="0">
                <a:latin typeface="Carlito"/>
                <a:cs typeface="Carlito"/>
              </a:rPr>
              <a:t>Variabel bersifat </a:t>
            </a:r>
            <a:r>
              <a:rPr sz="4400" i="1" dirty="0">
                <a:latin typeface="Carlito"/>
                <a:cs typeface="Carlito"/>
              </a:rPr>
              <a:t>mutable</a:t>
            </a:r>
            <a:r>
              <a:rPr sz="4400" dirty="0">
                <a:latin typeface="Carlito"/>
                <a:cs typeface="Carlito"/>
              </a:rPr>
              <a:t>, </a:t>
            </a:r>
            <a:r>
              <a:rPr sz="4400" spc="-20" dirty="0">
                <a:latin typeface="Carlito"/>
                <a:cs typeface="Carlito"/>
              </a:rPr>
              <a:t>artinya </a:t>
            </a:r>
            <a:r>
              <a:rPr sz="4400" dirty="0">
                <a:latin typeface="Carlito"/>
                <a:cs typeface="Carlito"/>
              </a:rPr>
              <a:t>nilai </a:t>
            </a:r>
            <a:r>
              <a:rPr sz="4400" spc="-10" dirty="0">
                <a:latin typeface="Carlito"/>
                <a:cs typeface="Carlito"/>
              </a:rPr>
              <a:t>yang tersimpan </a:t>
            </a:r>
            <a:r>
              <a:rPr sz="4400" spc="5" dirty="0">
                <a:latin typeface="Carlito"/>
                <a:cs typeface="Carlito"/>
              </a:rPr>
              <a:t>di </a:t>
            </a:r>
            <a:r>
              <a:rPr sz="4400" spc="-20" dirty="0">
                <a:latin typeface="Carlito"/>
                <a:cs typeface="Carlito"/>
              </a:rPr>
              <a:t>dalamnya  </a:t>
            </a:r>
            <a:r>
              <a:rPr sz="4400" spc="-5" dirty="0">
                <a:latin typeface="Carlito"/>
                <a:cs typeface="Carlito"/>
              </a:rPr>
              <a:t>dapat </a:t>
            </a:r>
            <a:r>
              <a:rPr sz="4400" spc="-10" dirty="0">
                <a:latin typeface="Carlito"/>
                <a:cs typeface="Carlito"/>
              </a:rPr>
              <a:t>kita </a:t>
            </a:r>
            <a:r>
              <a:rPr sz="4400" spc="5" dirty="0">
                <a:latin typeface="Carlito"/>
                <a:cs typeface="Carlito"/>
              </a:rPr>
              <a:t>isi ulang</a:t>
            </a:r>
            <a:r>
              <a:rPr sz="4400" spc="90" dirty="0">
                <a:latin typeface="Carlito"/>
                <a:cs typeface="Carlito"/>
              </a:rPr>
              <a:t> </a:t>
            </a:r>
            <a:r>
              <a:rPr sz="4400" spc="5" dirty="0">
                <a:latin typeface="Carlito"/>
                <a:cs typeface="Carlito"/>
              </a:rPr>
              <a:t>(berubah).</a:t>
            </a:r>
            <a:endParaRPr sz="4400" spc="5" dirty="0">
              <a:latin typeface="Carlito"/>
              <a:cs typeface="Carlito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53414" y="7618190"/>
            <a:ext cx="17733645" cy="288290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577850" marR="5080" indent="-565785">
              <a:lnSpc>
                <a:spcPct val="100000"/>
              </a:lnSpc>
              <a:spcBef>
                <a:spcPts val="90"/>
              </a:spcBef>
              <a:buFont typeface="Arial" panose="020B0704020202090204"/>
              <a:buChar char="•"/>
              <a:tabLst>
                <a:tab pos="577850" algn="l"/>
                <a:tab pos="578485" algn="l"/>
              </a:tabLst>
            </a:pPr>
            <a:r>
              <a:rPr sz="4400" spc="-20" dirty="0">
                <a:latin typeface="Carlito"/>
                <a:cs typeface="Carlito"/>
              </a:rPr>
              <a:t>Karena </a:t>
            </a:r>
            <a:r>
              <a:rPr sz="4400" spc="-45" dirty="0">
                <a:latin typeface="Carlito"/>
                <a:cs typeface="Carlito"/>
              </a:rPr>
              <a:t>kata </a:t>
            </a:r>
            <a:r>
              <a:rPr sz="4400" spc="-10" dirty="0">
                <a:latin typeface="Carlito"/>
                <a:cs typeface="Carlito"/>
              </a:rPr>
              <a:t>kunci </a:t>
            </a:r>
            <a:r>
              <a:rPr sz="4400" b="1" spc="-20" dirty="0">
                <a:solidFill>
                  <a:srgbClr val="FF0000"/>
                </a:solidFill>
                <a:latin typeface="Carlito"/>
                <a:cs typeface="Carlito"/>
              </a:rPr>
              <a:t>var </a:t>
            </a:r>
            <a:r>
              <a:rPr sz="4400" spc="-5" dirty="0">
                <a:latin typeface="Carlito"/>
                <a:cs typeface="Carlito"/>
              </a:rPr>
              <a:t>dibutuhkan </a:t>
            </a:r>
            <a:r>
              <a:rPr sz="4400" spc="-10" dirty="0">
                <a:latin typeface="Carlito"/>
                <a:cs typeface="Carlito"/>
              </a:rPr>
              <a:t>saat </a:t>
            </a:r>
            <a:r>
              <a:rPr sz="4400" spc="5" dirty="0">
                <a:latin typeface="Carlito"/>
                <a:cs typeface="Carlito"/>
              </a:rPr>
              <a:t>membuat </a:t>
            </a:r>
            <a:r>
              <a:rPr sz="4400" dirty="0">
                <a:latin typeface="Carlito"/>
                <a:cs typeface="Carlito"/>
              </a:rPr>
              <a:t>variabel </a:t>
            </a:r>
            <a:r>
              <a:rPr sz="4400" spc="5" dirty="0">
                <a:latin typeface="Carlito"/>
                <a:cs typeface="Carlito"/>
              </a:rPr>
              <a:t>saja.  </a:t>
            </a:r>
            <a:r>
              <a:rPr sz="4400" spc="-5" dirty="0">
                <a:latin typeface="Carlito"/>
                <a:cs typeface="Carlito"/>
              </a:rPr>
              <a:t>Sedangkan </a:t>
            </a:r>
            <a:r>
              <a:rPr sz="4400" dirty="0">
                <a:latin typeface="Carlito"/>
                <a:cs typeface="Carlito"/>
              </a:rPr>
              <a:t>untuk </a:t>
            </a:r>
            <a:r>
              <a:rPr sz="4400" spc="10" dirty="0">
                <a:latin typeface="Carlito"/>
                <a:cs typeface="Carlito"/>
              </a:rPr>
              <a:t>mengisi </a:t>
            </a:r>
            <a:r>
              <a:rPr sz="4400" spc="15" dirty="0">
                <a:latin typeface="Carlito"/>
                <a:cs typeface="Carlito"/>
              </a:rPr>
              <a:t>ulang, </a:t>
            </a:r>
            <a:r>
              <a:rPr sz="4400" spc="-10" dirty="0">
                <a:latin typeface="Carlito"/>
                <a:cs typeface="Carlito"/>
              </a:rPr>
              <a:t>kita </a:t>
            </a:r>
            <a:r>
              <a:rPr sz="4400" spc="-5" dirty="0">
                <a:latin typeface="Carlito"/>
                <a:cs typeface="Carlito"/>
              </a:rPr>
              <a:t>cukup </a:t>
            </a:r>
            <a:r>
              <a:rPr sz="4400" spc="5" dirty="0">
                <a:latin typeface="Carlito"/>
                <a:cs typeface="Carlito"/>
              </a:rPr>
              <a:t>tulis seperti di</a:t>
            </a:r>
            <a:r>
              <a:rPr sz="4400" spc="225" dirty="0">
                <a:latin typeface="Carlito"/>
                <a:cs typeface="Carlito"/>
              </a:rPr>
              <a:t> </a:t>
            </a:r>
            <a:r>
              <a:rPr sz="4400" spc="-15" dirty="0">
                <a:latin typeface="Carlito"/>
                <a:cs typeface="Carlito"/>
              </a:rPr>
              <a:t>atas.</a:t>
            </a:r>
            <a:endParaRPr sz="4400">
              <a:latin typeface="Carlito"/>
              <a:cs typeface="Carlito"/>
            </a:endParaRPr>
          </a:p>
          <a:p>
            <a:pPr marL="577850" marR="541020" indent="-565785">
              <a:lnSpc>
                <a:spcPct val="100000"/>
              </a:lnSpc>
              <a:spcBef>
                <a:spcPts val="1275"/>
              </a:spcBef>
              <a:buFont typeface="Arial" panose="020B0704020202090204"/>
              <a:buChar char="•"/>
              <a:tabLst>
                <a:tab pos="577850" algn="l"/>
                <a:tab pos="578485" algn="l"/>
              </a:tabLst>
            </a:pPr>
            <a:r>
              <a:rPr sz="4400" spc="5" dirty="0">
                <a:latin typeface="Carlito"/>
                <a:cs typeface="Carlito"/>
              </a:rPr>
              <a:t>Apabila </a:t>
            </a:r>
            <a:r>
              <a:rPr sz="4400" spc="-10" dirty="0">
                <a:latin typeface="Carlito"/>
                <a:cs typeface="Carlito"/>
              </a:rPr>
              <a:t>kita </a:t>
            </a:r>
            <a:r>
              <a:rPr sz="4400" spc="5" dirty="0">
                <a:latin typeface="Carlito"/>
                <a:cs typeface="Carlito"/>
              </a:rPr>
              <a:t>menggunakan </a:t>
            </a:r>
            <a:r>
              <a:rPr sz="4400" b="1" spc="-35" dirty="0">
                <a:latin typeface="Carlito"/>
                <a:cs typeface="Carlito"/>
              </a:rPr>
              <a:t>kata </a:t>
            </a:r>
            <a:r>
              <a:rPr sz="4400" b="1" spc="-5" dirty="0">
                <a:latin typeface="Carlito"/>
                <a:cs typeface="Carlito"/>
              </a:rPr>
              <a:t>kunci </a:t>
            </a:r>
            <a:r>
              <a:rPr sz="4400" b="1" spc="-15" dirty="0">
                <a:solidFill>
                  <a:srgbClr val="FF0000"/>
                </a:solidFill>
                <a:latin typeface="Carlito"/>
                <a:cs typeface="Carlito"/>
              </a:rPr>
              <a:t>var</a:t>
            </a:r>
            <a:r>
              <a:rPr sz="4400" spc="-15" dirty="0">
                <a:latin typeface="Carlito"/>
                <a:cs typeface="Carlito"/>
              </a:rPr>
              <a:t>, </a:t>
            </a:r>
            <a:r>
              <a:rPr sz="4400" spc="-10" dirty="0">
                <a:latin typeface="Carlito"/>
                <a:cs typeface="Carlito"/>
              </a:rPr>
              <a:t>berarti </a:t>
            </a:r>
            <a:r>
              <a:rPr sz="4400" spc="-20" dirty="0">
                <a:latin typeface="Carlito"/>
                <a:cs typeface="Carlito"/>
              </a:rPr>
              <a:t>jadinya </a:t>
            </a:r>
            <a:r>
              <a:rPr sz="4400" spc="-10" dirty="0">
                <a:latin typeface="Carlito"/>
                <a:cs typeface="Carlito"/>
              </a:rPr>
              <a:t>kita  </a:t>
            </a:r>
            <a:r>
              <a:rPr sz="4400" spc="5" dirty="0">
                <a:latin typeface="Carlito"/>
                <a:cs typeface="Carlito"/>
              </a:rPr>
              <a:t>membuat </a:t>
            </a:r>
            <a:r>
              <a:rPr sz="4400" b="1" dirty="0">
                <a:solidFill>
                  <a:srgbClr val="FF0000"/>
                </a:solidFill>
                <a:latin typeface="Carlito"/>
                <a:cs typeface="Carlito"/>
              </a:rPr>
              <a:t>variabel </a:t>
            </a:r>
            <a:r>
              <a:rPr sz="4400" b="1" spc="5" dirty="0">
                <a:solidFill>
                  <a:srgbClr val="FF0000"/>
                </a:solidFill>
                <a:latin typeface="Carlito"/>
                <a:cs typeface="Carlito"/>
              </a:rPr>
              <a:t>baru </a:t>
            </a:r>
            <a:r>
              <a:rPr sz="4400" b="1" spc="10" dirty="0">
                <a:solidFill>
                  <a:srgbClr val="FF0000"/>
                </a:solidFill>
                <a:latin typeface="Carlito"/>
                <a:cs typeface="Carlito"/>
              </a:rPr>
              <a:t>donk, </a:t>
            </a:r>
            <a:r>
              <a:rPr sz="4400" b="1" spc="-5" dirty="0">
                <a:solidFill>
                  <a:srgbClr val="FF0000"/>
                </a:solidFill>
                <a:latin typeface="Carlito"/>
                <a:cs typeface="Carlito"/>
              </a:rPr>
              <a:t>bukan </a:t>
            </a:r>
            <a:r>
              <a:rPr sz="4400" b="1" spc="5" dirty="0">
                <a:solidFill>
                  <a:srgbClr val="FF0000"/>
                </a:solidFill>
                <a:latin typeface="Carlito"/>
                <a:cs typeface="Carlito"/>
              </a:rPr>
              <a:t>mengisi</a:t>
            </a:r>
            <a:r>
              <a:rPr sz="4400" b="1" spc="120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4400" b="1" spc="5" dirty="0">
                <a:solidFill>
                  <a:srgbClr val="FF0000"/>
                </a:solidFill>
                <a:latin typeface="Carlito"/>
                <a:cs typeface="Carlito"/>
              </a:rPr>
              <a:t>ulang</a:t>
            </a:r>
            <a:r>
              <a:rPr sz="4400" spc="5" dirty="0">
                <a:latin typeface="Carlito"/>
                <a:cs typeface="Carlito"/>
              </a:rPr>
              <a:t>.</a:t>
            </a:r>
            <a:endParaRPr sz="4400" spc="5" dirty="0">
              <a:latin typeface="Carlito"/>
              <a:cs typeface="Carlito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345257" y="3889859"/>
            <a:ext cx="9424896" cy="30942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1311" y="70381"/>
            <a:ext cx="20093305" cy="1948180"/>
            <a:chOff x="11311" y="70381"/>
            <a:chExt cx="20093305" cy="1948180"/>
          </a:xfrm>
        </p:grpSpPr>
        <p:sp>
          <p:nvSpPr>
            <p:cNvPr id="3" name="object 3"/>
            <p:cNvSpPr/>
            <p:nvPr/>
          </p:nvSpPr>
          <p:spPr>
            <a:xfrm>
              <a:off x="11311" y="70381"/>
              <a:ext cx="20093305" cy="1934845"/>
            </a:xfrm>
            <a:custGeom>
              <a:avLst/>
              <a:gdLst/>
              <a:ahLst/>
              <a:cxnLst/>
              <a:rect l="l" t="t" r="r" b="b"/>
              <a:pathLst>
                <a:path w="20093305" h="1934845">
                  <a:moveTo>
                    <a:pt x="20092788" y="0"/>
                  </a:moveTo>
                  <a:lnTo>
                    <a:pt x="0" y="0"/>
                  </a:lnTo>
                  <a:lnTo>
                    <a:pt x="0" y="1934246"/>
                  </a:lnTo>
                  <a:lnTo>
                    <a:pt x="20092788" y="1934246"/>
                  </a:lnTo>
                  <a:lnTo>
                    <a:pt x="20092788" y="0"/>
                  </a:lnTo>
                  <a:close/>
                </a:path>
              </a:pathLst>
            </a:custGeom>
            <a:solidFill>
              <a:srgbClr val="31ADB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7668382" y="84206"/>
              <a:ext cx="1932989" cy="1934246"/>
            </a:xfrm>
            <a:prstGeom prst="rect">
              <a:avLst/>
            </a:prstGeom>
            <a:blipFill>
              <a:blip r:embed="rId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65437" y="313549"/>
            <a:ext cx="16190594" cy="1031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600" spc="-10" dirty="0">
                <a:solidFill>
                  <a:srgbClr val="FF0000"/>
                </a:solidFill>
              </a:rPr>
              <a:t>LETS </a:t>
            </a:r>
            <a:r>
              <a:rPr sz="6600" spc="-15" dirty="0">
                <a:solidFill>
                  <a:srgbClr val="FF0000"/>
                </a:solidFill>
              </a:rPr>
              <a:t>CODE </a:t>
            </a:r>
            <a:r>
              <a:rPr sz="6600" spc="-5" dirty="0"/>
              <a:t>Struktur </a:t>
            </a:r>
            <a:r>
              <a:rPr sz="6600" spc="-35" dirty="0"/>
              <a:t>Data </a:t>
            </a:r>
            <a:r>
              <a:rPr sz="6600" spc="-60" dirty="0"/>
              <a:t>Array </a:t>
            </a:r>
            <a:r>
              <a:rPr sz="6600" dirty="0"/>
              <a:t>pada</a:t>
            </a:r>
            <a:r>
              <a:rPr sz="6600" spc="60" dirty="0"/>
              <a:t> </a:t>
            </a:r>
            <a:r>
              <a:rPr sz="6600" spc="-25" dirty="0"/>
              <a:t>Javascript</a:t>
            </a:r>
            <a:endParaRPr sz="6600"/>
          </a:p>
        </p:txBody>
      </p:sp>
      <p:sp>
        <p:nvSpPr>
          <p:cNvPr id="6" name="object 6"/>
          <p:cNvSpPr/>
          <p:nvPr/>
        </p:nvSpPr>
        <p:spPr>
          <a:xfrm>
            <a:off x="1005456" y="2639323"/>
            <a:ext cx="10078443" cy="60327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311" y="0"/>
            <a:ext cx="20093305" cy="1933575"/>
          </a:xfrm>
          <a:custGeom>
            <a:avLst/>
            <a:gdLst/>
            <a:ahLst/>
            <a:cxnLst/>
            <a:rect l="l" t="t" r="r" b="b"/>
            <a:pathLst>
              <a:path w="20093305" h="1933575">
                <a:moveTo>
                  <a:pt x="20092788" y="0"/>
                </a:moveTo>
                <a:lnTo>
                  <a:pt x="0" y="0"/>
                </a:lnTo>
                <a:lnTo>
                  <a:pt x="0" y="1932989"/>
                </a:lnTo>
                <a:lnTo>
                  <a:pt x="20092788" y="1932989"/>
                </a:lnTo>
                <a:lnTo>
                  <a:pt x="20092788" y="0"/>
                </a:lnTo>
                <a:close/>
              </a:path>
            </a:pathLst>
          </a:custGeom>
          <a:solidFill>
            <a:srgbClr val="31ADB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67956" y="386445"/>
            <a:ext cx="14564994" cy="93091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5900" spc="10" dirty="0">
                <a:solidFill>
                  <a:srgbClr val="FF0000"/>
                </a:solidFill>
              </a:rPr>
              <a:t>LETS </a:t>
            </a:r>
            <a:r>
              <a:rPr sz="5900" spc="5" dirty="0">
                <a:solidFill>
                  <a:srgbClr val="FF0000"/>
                </a:solidFill>
              </a:rPr>
              <a:t>CODE </a:t>
            </a:r>
            <a:r>
              <a:rPr sz="5900" spc="10" dirty="0"/>
              <a:t>Struktur </a:t>
            </a:r>
            <a:r>
              <a:rPr sz="5900" spc="-20" dirty="0"/>
              <a:t>Data </a:t>
            </a:r>
            <a:r>
              <a:rPr sz="5900" spc="-35" dirty="0"/>
              <a:t>Array </a:t>
            </a:r>
            <a:r>
              <a:rPr sz="5900" spc="15" dirty="0"/>
              <a:t>pada</a:t>
            </a:r>
            <a:r>
              <a:rPr sz="5900" spc="70" dirty="0"/>
              <a:t> </a:t>
            </a:r>
            <a:r>
              <a:rPr sz="5900" spc="-10" dirty="0"/>
              <a:t>Javascript</a:t>
            </a:r>
            <a:endParaRPr sz="5900"/>
          </a:p>
        </p:txBody>
      </p:sp>
      <p:sp>
        <p:nvSpPr>
          <p:cNvPr id="4" name="object 4"/>
          <p:cNvSpPr/>
          <p:nvPr/>
        </p:nvSpPr>
        <p:spPr>
          <a:xfrm>
            <a:off x="1005456" y="2639323"/>
            <a:ext cx="8909600" cy="6509073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2697020" y="3481351"/>
            <a:ext cx="3844491" cy="336376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6269540" y="0"/>
            <a:ext cx="1934246" cy="193298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1311" y="1862606"/>
            <a:ext cx="20093305" cy="9448800"/>
            <a:chOff x="11311" y="1862606"/>
            <a:chExt cx="20093305" cy="9448800"/>
          </a:xfrm>
        </p:grpSpPr>
        <p:sp>
          <p:nvSpPr>
            <p:cNvPr id="3" name="object 3"/>
            <p:cNvSpPr/>
            <p:nvPr/>
          </p:nvSpPr>
          <p:spPr>
            <a:xfrm>
              <a:off x="11311" y="1862606"/>
              <a:ext cx="20093305" cy="9448800"/>
            </a:xfrm>
            <a:custGeom>
              <a:avLst/>
              <a:gdLst/>
              <a:ahLst/>
              <a:cxnLst/>
              <a:rect l="l" t="t" r="r" b="b"/>
              <a:pathLst>
                <a:path w="20093305" h="9448800">
                  <a:moveTo>
                    <a:pt x="20092788" y="0"/>
                  </a:moveTo>
                  <a:lnTo>
                    <a:pt x="0" y="0"/>
                  </a:lnTo>
                  <a:lnTo>
                    <a:pt x="0" y="9448776"/>
                  </a:lnTo>
                  <a:lnTo>
                    <a:pt x="20092788" y="9448776"/>
                  </a:lnTo>
                  <a:lnTo>
                    <a:pt x="20092788" y="0"/>
                  </a:lnTo>
                  <a:close/>
                </a:path>
              </a:pathLst>
            </a:custGeom>
            <a:solidFill>
              <a:srgbClr val="31ADB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2446292" y="2979921"/>
              <a:ext cx="4951872" cy="5829133"/>
            </a:xfrm>
            <a:prstGeom prst="rect">
              <a:avLst/>
            </a:prstGeom>
            <a:blipFill>
              <a:blip r:embed="rId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131138" y="2639322"/>
              <a:ext cx="9540523" cy="746551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067956" y="-176207"/>
            <a:ext cx="16189960" cy="20440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600" spc="-10" dirty="0">
                <a:solidFill>
                  <a:srgbClr val="FF0000"/>
                </a:solidFill>
              </a:rPr>
              <a:t>LETS </a:t>
            </a:r>
            <a:r>
              <a:rPr sz="6600" spc="-15" dirty="0">
                <a:solidFill>
                  <a:srgbClr val="FF0000"/>
                </a:solidFill>
              </a:rPr>
              <a:t>CODE </a:t>
            </a:r>
            <a:br>
              <a:rPr sz="6600" spc="-15" dirty="0">
                <a:solidFill>
                  <a:srgbClr val="FF0000"/>
                </a:solidFill>
              </a:rPr>
            </a:br>
            <a:r>
              <a:rPr sz="6600" spc="-5" dirty="0">
                <a:solidFill>
                  <a:srgbClr val="000000"/>
                </a:solidFill>
              </a:rPr>
              <a:t>Struktur </a:t>
            </a:r>
            <a:r>
              <a:rPr sz="6600" spc="-35" dirty="0">
                <a:solidFill>
                  <a:srgbClr val="000000"/>
                </a:solidFill>
              </a:rPr>
              <a:t>Data </a:t>
            </a:r>
            <a:r>
              <a:rPr sz="6600" spc="-60" dirty="0">
                <a:solidFill>
                  <a:srgbClr val="000000"/>
                </a:solidFill>
              </a:rPr>
              <a:t>Array </a:t>
            </a:r>
            <a:r>
              <a:rPr sz="6600" dirty="0">
                <a:solidFill>
                  <a:srgbClr val="000000"/>
                </a:solidFill>
              </a:rPr>
              <a:t>pada</a:t>
            </a:r>
            <a:r>
              <a:rPr sz="6600" spc="50" dirty="0">
                <a:solidFill>
                  <a:srgbClr val="000000"/>
                </a:solidFill>
              </a:rPr>
              <a:t> </a:t>
            </a:r>
            <a:r>
              <a:rPr sz="6600" spc="-25" dirty="0">
                <a:solidFill>
                  <a:srgbClr val="000000"/>
                </a:solidFill>
              </a:rPr>
              <a:t>Javascript</a:t>
            </a:r>
            <a:endParaRPr sz="6600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311" y="0"/>
            <a:ext cx="20093305" cy="1933575"/>
          </a:xfrm>
          <a:custGeom>
            <a:avLst/>
            <a:gdLst/>
            <a:ahLst/>
            <a:cxnLst/>
            <a:rect l="l" t="t" r="r" b="b"/>
            <a:pathLst>
              <a:path w="20093305" h="1933575">
                <a:moveTo>
                  <a:pt x="20092788" y="0"/>
                </a:moveTo>
                <a:lnTo>
                  <a:pt x="0" y="0"/>
                </a:lnTo>
                <a:lnTo>
                  <a:pt x="0" y="1932989"/>
                </a:lnTo>
                <a:lnTo>
                  <a:pt x="20092788" y="1932989"/>
                </a:lnTo>
                <a:lnTo>
                  <a:pt x="20092788" y="0"/>
                </a:lnTo>
                <a:close/>
              </a:path>
            </a:pathLst>
          </a:custGeom>
          <a:solidFill>
            <a:srgbClr val="31ADB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67956" y="424186"/>
            <a:ext cx="14338935" cy="843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spc="-45" dirty="0">
                <a:solidFill>
                  <a:srgbClr val="000000"/>
                </a:solidFill>
              </a:rPr>
              <a:t>Cara </a:t>
            </a:r>
            <a:r>
              <a:rPr sz="5400" spc="-15" dirty="0">
                <a:solidFill>
                  <a:srgbClr val="000000"/>
                </a:solidFill>
              </a:rPr>
              <a:t>Menambahkan </a:t>
            </a:r>
            <a:r>
              <a:rPr sz="5400" spc="-35" dirty="0">
                <a:solidFill>
                  <a:srgbClr val="000000"/>
                </a:solidFill>
              </a:rPr>
              <a:t>Data </a:t>
            </a:r>
            <a:r>
              <a:rPr sz="5400" spc="-95" dirty="0">
                <a:solidFill>
                  <a:srgbClr val="000000"/>
                </a:solidFill>
              </a:rPr>
              <a:t>ke </a:t>
            </a:r>
            <a:r>
              <a:rPr sz="5400" spc="-5" dirty="0">
                <a:solidFill>
                  <a:srgbClr val="000000"/>
                </a:solidFill>
              </a:rPr>
              <a:t>Dalam</a:t>
            </a:r>
            <a:r>
              <a:rPr sz="5400" spc="114" dirty="0">
                <a:solidFill>
                  <a:srgbClr val="000000"/>
                </a:solidFill>
              </a:rPr>
              <a:t> </a:t>
            </a:r>
            <a:r>
              <a:rPr sz="5400" spc="-60" dirty="0">
                <a:solidFill>
                  <a:srgbClr val="000000"/>
                </a:solidFill>
              </a:rPr>
              <a:t>Array</a:t>
            </a:r>
            <a:endParaRPr sz="5400" spc="-60" dirty="0">
              <a:solidFill>
                <a:srgbClr val="000000"/>
              </a:solidFill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606550" y="2696845"/>
            <a:ext cx="14662785" cy="452882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577850" marR="5080" indent="-565785" algn="just">
              <a:lnSpc>
                <a:spcPct val="100000"/>
              </a:lnSpc>
              <a:spcBef>
                <a:spcPts val="90"/>
              </a:spcBef>
              <a:buFont typeface="Arial" panose="020B0704020202090204"/>
              <a:buChar char="•"/>
              <a:tabLst>
                <a:tab pos="578485" algn="l"/>
              </a:tabLst>
            </a:pPr>
            <a:r>
              <a:rPr sz="5250" spc="10" dirty="0">
                <a:latin typeface="Carlito"/>
                <a:cs typeface="Carlito"/>
              </a:rPr>
              <a:t>Ada dua </a:t>
            </a:r>
            <a:r>
              <a:rPr sz="5250" spc="-30" dirty="0">
                <a:latin typeface="Carlito"/>
                <a:cs typeface="Carlito"/>
              </a:rPr>
              <a:t>cara </a:t>
            </a:r>
            <a:r>
              <a:rPr sz="5250" spc="-10" dirty="0">
                <a:latin typeface="Carlito"/>
                <a:cs typeface="Carlito"/>
              </a:rPr>
              <a:t>yang </a:t>
            </a:r>
            <a:r>
              <a:rPr sz="5250" spc="5" dirty="0">
                <a:latin typeface="Carlito"/>
                <a:cs typeface="Carlito"/>
              </a:rPr>
              <a:t>bisa </a:t>
            </a:r>
            <a:r>
              <a:rPr sz="5250" spc="-15" dirty="0">
                <a:latin typeface="Carlito"/>
                <a:cs typeface="Carlito"/>
              </a:rPr>
              <a:t>dilakukan  </a:t>
            </a:r>
            <a:r>
              <a:rPr sz="5250" dirty="0">
                <a:latin typeface="Carlito"/>
                <a:cs typeface="Carlito"/>
              </a:rPr>
              <a:t>untuk </a:t>
            </a:r>
            <a:r>
              <a:rPr sz="5250" spc="15" dirty="0">
                <a:latin typeface="Carlito"/>
                <a:cs typeface="Carlito"/>
              </a:rPr>
              <a:t>menambah </a:t>
            </a:r>
            <a:r>
              <a:rPr sz="5250" spc="-20" dirty="0">
                <a:latin typeface="Carlito"/>
                <a:cs typeface="Carlito"/>
              </a:rPr>
              <a:t>data </a:t>
            </a:r>
            <a:r>
              <a:rPr sz="5250" spc="-75" dirty="0">
                <a:latin typeface="Carlito"/>
                <a:cs typeface="Carlito"/>
              </a:rPr>
              <a:t>ke </a:t>
            </a:r>
            <a:r>
              <a:rPr sz="5250" spc="5" dirty="0">
                <a:latin typeface="Carlito"/>
                <a:cs typeface="Carlito"/>
              </a:rPr>
              <a:t>dalam  </a:t>
            </a:r>
            <a:r>
              <a:rPr sz="5250" spc="-30" dirty="0">
                <a:latin typeface="Carlito"/>
                <a:cs typeface="Carlito"/>
              </a:rPr>
              <a:t>array:</a:t>
            </a:r>
            <a:endParaRPr sz="525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Font typeface="Arial" panose="020B0704020202090204"/>
              <a:buChar char="•"/>
            </a:pPr>
            <a:endParaRPr sz="7250">
              <a:latin typeface="Carlito"/>
              <a:cs typeface="Carlito"/>
            </a:endParaRPr>
          </a:p>
          <a:p>
            <a:pPr marL="577850" indent="-565785">
              <a:lnSpc>
                <a:spcPct val="100000"/>
              </a:lnSpc>
              <a:buFont typeface="Arial" panose="020B0704020202090204"/>
              <a:buChar char="•"/>
              <a:tabLst>
                <a:tab pos="577850" algn="l"/>
                <a:tab pos="578485" algn="l"/>
              </a:tabLst>
            </a:pPr>
            <a:r>
              <a:rPr sz="5250" spc="10" dirty="0">
                <a:latin typeface="Carlito"/>
                <a:cs typeface="Carlito"/>
              </a:rPr>
              <a:t>Mengisi </a:t>
            </a:r>
            <a:r>
              <a:rPr sz="5250" spc="5" dirty="0">
                <a:latin typeface="Carlito"/>
                <a:cs typeface="Carlito"/>
              </a:rPr>
              <a:t>menggunakan</a:t>
            </a:r>
            <a:r>
              <a:rPr sz="5250" spc="40" dirty="0">
                <a:latin typeface="Carlito"/>
                <a:cs typeface="Carlito"/>
              </a:rPr>
              <a:t> </a:t>
            </a:r>
            <a:r>
              <a:rPr sz="5250" b="1" dirty="0">
                <a:solidFill>
                  <a:srgbClr val="FF0000"/>
                </a:solidFill>
                <a:latin typeface="Carlito"/>
                <a:cs typeface="Carlito"/>
              </a:rPr>
              <a:t>indeks</a:t>
            </a:r>
            <a:r>
              <a:rPr sz="5250" dirty="0">
                <a:latin typeface="Carlito"/>
                <a:cs typeface="Carlito"/>
              </a:rPr>
              <a:t>;</a:t>
            </a:r>
            <a:endParaRPr sz="5250">
              <a:latin typeface="Carlito"/>
              <a:cs typeface="Carlito"/>
            </a:endParaRPr>
          </a:p>
          <a:p>
            <a:pPr marL="577850" marR="459740" indent="-565785">
              <a:lnSpc>
                <a:spcPct val="100000"/>
              </a:lnSpc>
              <a:spcBef>
                <a:spcPts val="1270"/>
              </a:spcBef>
              <a:buFont typeface="Arial" panose="020B0704020202090204"/>
              <a:buChar char="•"/>
              <a:tabLst>
                <a:tab pos="577850" algn="l"/>
                <a:tab pos="578485" algn="l"/>
              </a:tabLst>
            </a:pPr>
            <a:r>
              <a:rPr sz="5250" spc="10" dirty="0">
                <a:latin typeface="Carlito"/>
                <a:cs typeface="Carlito"/>
              </a:rPr>
              <a:t>Mengisi </a:t>
            </a:r>
            <a:r>
              <a:rPr sz="5250" spc="5" dirty="0">
                <a:latin typeface="Carlito"/>
                <a:cs typeface="Carlito"/>
              </a:rPr>
              <a:t>menggunakan </a:t>
            </a:r>
            <a:r>
              <a:rPr sz="5250" b="1" spc="5" dirty="0">
                <a:solidFill>
                  <a:srgbClr val="FF0000"/>
                </a:solidFill>
                <a:latin typeface="Carlito"/>
                <a:cs typeface="Carlito"/>
              </a:rPr>
              <a:t>method  </a:t>
            </a:r>
            <a:r>
              <a:rPr sz="5250" b="1" spc="10" dirty="0">
                <a:solidFill>
                  <a:srgbClr val="FF0000"/>
                </a:solidFill>
                <a:latin typeface="Carlito"/>
                <a:cs typeface="Carlito"/>
              </a:rPr>
              <a:t>push().</a:t>
            </a:r>
            <a:endParaRPr sz="5250">
              <a:latin typeface="Carlito"/>
              <a:cs typeface="Carlito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6269540" y="0"/>
            <a:ext cx="1934246" cy="1932989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311" y="0"/>
            <a:ext cx="20093305" cy="1933575"/>
          </a:xfrm>
          <a:custGeom>
            <a:avLst/>
            <a:gdLst/>
            <a:ahLst/>
            <a:cxnLst/>
            <a:rect l="l" t="t" r="r" b="b"/>
            <a:pathLst>
              <a:path w="20093305" h="1933575">
                <a:moveTo>
                  <a:pt x="20092788" y="0"/>
                </a:moveTo>
                <a:lnTo>
                  <a:pt x="0" y="0"/>
                </a:lnTo>
                <a:lnTo>
                  <a:pt x="0" y="1932989"/>
                </a:lnTo>
                <a:lnTo>
                  <a:pt x="20092788" y="1932989"/>
                </a:lnTo>
                <a:lnTo>
                  <a:pt x="20092788" y="0"/>
                </a:lnTo>
                <a:close/>
              </a:path>
            </a:pathLst>
          </a:custGeom>
          <a:solidFill>
            <a:srgbClr val="31ADB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572579" y="323604"/>
            <a:ext cx="14953615" cy="1031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600" spc="-45" dirty="0"/>
              <a:t>Cara </a:t>
            </a:r>
            <a:r>
              <a:rPr sz="6600" dirty="0"/>
              <a:t>1 </a:t>
            </a:r>
            <a:r>
              <a:rPr sz="6600" spc="-15" dirty="0"/>
              <a:t>Menambahkan </a:t>
            </a:r>
            <a:r>
              <a:rPr sz="6600" spc="-35" dirty="0"/>
              <a:t>Data </a:t>
            </a:r>
            <a:r>
              <a:rPr sz="6600" spc="-100" dirty="0"/>
              <a:t>ke </a:t>
            </a:r>
            <a:r>
              <a:rPr sz="6600" spc="-5" dirty="0"/>
              <a:t>Dalam</a:t>
            </a:r>
            <a:r>
              <a:rPr sz="6600" spc="125" dirty="0"/>
              <a:t> </a:t>
            </a:r>
            <a:r>
              <a:rPr sz="6600" spc="-60" dirty="0"/>
              <a:t>Array</a:t>
            </a:r>
            <a:endParaRPr sz="6600"/>
          </a:p>
        </p:txBody>
      </p:sp>
      <p:sp>
        <p:nvSpPr>
          <p:cNvPr id="4" name="object 4"/>
          <p:cNvSpPr/>
          <p:nvPr/>
        </p:nvSpPr>
        <p:spPr>
          <a:xfrm>
            <a:off x="1028972" y="2639323"/>
            <a:ext cx="8277782" cy="1176383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058030" y="5164183"/>
            <a:ext cx="6671415" cy="12155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0696946" y="2710302"/>
            <a:ext cx="7594152" cy="502183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311" y="0"/>
            <a:ext cx="20093305" cy="2052955"/>
          </a:xfrm>
          <a:custGeom>
            <a:avLst/>
            <a:gdLst/>
            <a:ahLst/>
            <a:cxnLst/>
            <a:rect l="l" t="t" r="r" b="b"/>
            <a:pathLst>
              <a:path w="20093305" h="2052955">
                <a:moveTo>
                  <a:pt x="20092788" y="0"/>
                </a:moveTo>
                <a:lnTo>
                  <a:pt x="0" y="0"/>
                </a:lnTo>
                <a:lnTo>
                  <a:pt x="0" y="2052387"/>
                </a:lnTo>
                <a:lnTo>
                  <a:pt x="20092788" y="2052387"/>
                </a:lnTo>
                <a:lnTo>
                  <a:pt x="20092788" y="0"/>
                </a:lnTo>
                <a:close/>
              </a:path>
            </a:pathLst>
          </a:custGeom>
          <a:solidFill>
            <a:srgbClr val="31ADB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127665" y="386445"/>
            <a:ext cx="15844519" cy="93091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5900" spc="10" dirty="0">
                <a:solidFill>
                  <a:srgbClr val="FF0000"/>
                </a:solidFill>
              </a:rPr>
              <a:t>LETS </a:t>
            </a:r>
            <a:r>
              <a:rPr sz="5900" spc="5" dirty="0">
                <a:solidFill>
                  <a:srgbClr val="FF0000"/>
                </a:solidFill>
              </a:rPr>
              <a:t>CODE </a:t>
            </a:r>
            <a:r>
              <a:rPr sz="5450" spc="-35" dirty="0">
                <a:solidFill>
                  <a:srgbClr val="000000"/>
                </a:solidFill>
              </a:rPr>
              <a:t>Cara </a:t>
            </a:r>
            <a:r>
              <a:rPr sz="5450" spc="-5" dirty="0">
                <a:solidFill>
                  <a:srgbClr val="000000"/>
                </a:solidFill>
              </a:rPr>
              <a:t>2 </a:t>
            </a:r>
            <a:r>
              <a:rPr sz="5450" spc="-15" dirty="0">
                <a:solidFill>
                  <a:srgbClr val="000000"/>
                </a:solidFill>
              </a:rPr>
              <a:t>Menambahkan </a:t>
            </a:r>
            <a:r>
              <a:rPr sz="5450" spc="-30" dirty="0">
                <a:solidFill>
                  <a:srgbClr val="000000"/>
                </a:solidFill>
              </a:rPr>
              <a:t>Data </a:t>
            </a:r>
            <a:r>
              <a:rPr sz="5450" spc="-85" dirty="0">
                <a:solidFill>
                  <a:srgbClr val="000000"/>
                </a:solidFill>
              </a:rPr>
              <a:t>ke </a:t>
            </a:r>
            <a:r>
              <a:rPr sz="5450" spc="-10" dirty="0">
                <a:solidFill>
                  <a:srgbClr val="000000"/>
                </a:solidFill>
              </a:rPr>
              <a:t>Dalam</a:t>
            </a:r>
            <a:r>
              <a:rPr sz="5450" spc="65" dirty="0">
                <a:solidFill>
                  <a:srgbClr val="000000"/>
                </a:solidFill>
              </a:rPr>
              <a:t> </a:t>
            </a:r>
            <a:r>
              <a:rPr sz="5450" spc="-45" dirty="0">
                <a:solidFill>
                  <a:srgbClr val="000000"/>
                </a:solidFill>
              </a:rPr>
              <a:t>Array</a:t>
            </a:r>
            <a:endParaRPr sz="5450"/>
          </a:p>
        </p:txBody>
      </p:sp>
      <p:sp>
        <p:nvSpPr>
          <p:cNvPr id="4" name="object 4"/>
          <p:cNvSpPr/>
          <p:nvPr/>
        </p:nvSpPr>
        <p:spPr>
          <a:xfrm>
            <a:off x="1367420" y="2497302"/>
            <a:ext cx="9663692" cy="5930935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2395254" y="3819864"/>
            <a:ext cx="5639870" cy="35448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311" y="0"/>
            <a:ext cx="20093305" cy="1933575"/>
          </a:xfrm>
          <a:custGeom>
            <a:avLst/>
            <a:gdLst/>
            <a:ahLst/>
            <a:cxnLst/>
            <a:rect l="l" t="t" r="r" b="b"/>
            <a:pathLst>
              <a:path w="20093305" h="1933575">
                <a:moveTo>
                  <a:pt x="20092788" y="0"/>
                </a:moveTo>
                <a:lnTo>
                  <a:pt x="0" y="0"/>
                </a:lnTo>
                <a:lnTo>
                  <a:pt x="0" y="1932989"/>
                </a:lnTo>
                <a:lnTo>
                  <a:pt x="20092788" y="1932989"/>
                </a:lnTo>
                <a:lnTo>
                  <a:pt x="20092788" y="0"/>
                </a:lnTo>
                <a:close/>
              </a:path>
            </a:pathLst>
          </a:custGeom>
          <a:solidFill>
            <a:srgbClr val="31ADB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818640" y="332105"/>
            <a:ext cx="14283055" cy="10280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600" spc="-45" dirty="0"/>
              <a:t>Cara </a:t>
            </a:r>
            <a:r>
              <a:rPr sz="6600" spc="-5" dirty="0"/>
              <a:t>Menghapus </a:t>
            </a:r>
            <a:r>
              <a:rPr sz="6600" spc="-35" dirty="0"/>
              <a:t>Data </a:t>
            </a:r>
            <a:r>
              <a:rPr sz="6600" spc="-5" dirty="0"/>
              <a:t>dalam</a:t>
            </a:r>
            <a:r>
              <a:rPr sz="6600" spc="-45" dirty="0"/>
              <a:t> </a:t>
            </a:r>
            <a:r>
              <a:rPr sz="6600" spc="-55" dirty="0"/>
              <a:t>Array</a:t>
            </a:r>
            <a:endParaRPr sz="6600"/>
          </a:p>
        </p:txBody>
      </p:sp>
      <p:sp>
        <p:nvSpPr>
          <p:cNvPr id="4" name="object 4"/>
          <p:cNvSpPr txBox="1"/>
          <p:nvPr/>
        </p:nvSpPr>
        <p:spPr>
          <a:xfrm>
            <a:off x="1588489" y="2656996"/>
            <a:ext cx="16465550" cy="45300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577850" marR="5080" indent="-565785">
              <a:lnSpc>
                <a:spcPct val="100000"/>
              </a:lnSpc>
              <a:spcBef>
                <a:spcPts val="90"/>
              </a:spcBef>
              <a:buFont typeface="Arial" panose="020B0704020202090204"/>
              <a:buChar char="•"/>
              <a:tabLst>
                <a:tab pos="577850" algn="l"/>
                <a:tab pos="578485" algn="l"/>
              </a:tabLst>
            </a:pPr>
            <a:r>
              <a:rPr sz="5250" spc="5" dirty="0">
                <a:latin typeface="Carlito"/>
                <a:cs typeface="Carlito"/>
              </a:rPr>
              <a:t>seperti menambahkan </a:t>
            </a:r>
            <a:r>
              <a:rPr sz="5250" spc="-20" dirty="0">
                <a:latin typeface="Carlito"/>
                <a:cs typeface="Carlito"/>
              </a:rPr>
              <a:t>data </a:t>
            </a:r>
            <a:r>
              <a:rPr sz="5250" spc="-80" dirty="0">
                <a:latin typeface="Carlito"/>
                <a:cs typeface="Carlito"/>
              </a:rPr>
              <a:t>ke </a:t>
            </a:r>
            <a:r>
              <a:rPr sz="5250" spc="-95" dirty="0">
                <a:latin typeface="Carlito"/>
                <a:cs typeface="Carlito"/>
              </a:rPr>
              <a:t>array, </a:t>
            </a:r>
            <a:r>
              <a:rPr sz="5250" spc="10" dirty="0">
                <a:latin typeface="Carlito"/>
                <a:cs typeface="Carlito"/>
              </a:rPr>
              <a:t>menghapus </a:t>
            </a:r>
            <a:r>
              <a:rPr sz="5250" spc="-20" dirty="0">
                <a:latin typeface="Carlito"/>
                <a:cs typeface="Carlito"/>
              </a:rPr>
              <a:t>data juga  </a:t>
            </a:r>
            <a:r>
              <a:rPr sz="5250" spc="5" dirty="0">
                <a:latin typeface="Carlito"/>
                <a:cs typeface="Carlito"/>
              </a:rPr>
              <a:t>memiliki </a:t>
            </a:r>
            <a:r>
              <a:rPr sz="5250" spc="10" dirty="0">
                <a:latin typeface="Carlito"/>
                <a:cs typeface="Carlito"/>
              </a:rPr>
              <a:t>dua</a:t>
            </a:r>
            <a:r>
              <a:rPr sz="5250" spc="40" dirty="0">
                <a:latin typeface="Carlito"/>
                <a:cs typeface="Carlito"/>
              </a:rPr>
              <a:t> </a:t>
            </a:r>
            <a:r>
              <a:rPr sz="5250" spc="-25" dirty="0">
                <a:latin typeface="Carlito"/>
                <a:cs typeface="Carlito"/>
              </a:rPr>
              <a:t>cara:</a:t>
            </a:r>
            <a:endParaRPr sz="525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Font typeface="Arial" panose="020B0704020202090204"/>
              <a:buChar char="•"/>
            </a:pPr>
            <a:endParaRPr sz="7250">
              <a:latin typeface="Carlito"/>
              <a:cs typeface="Carlito"/>
            </a:endParaRPr>
          </a:p>
          <a:p>
            <a:pPr marL="577850" indent="-565785">
              <a:lnSpc>
                <a:spcPct val="100000"/>
              </a:lnSpc>
              <a:buFont typeface="Arial" panose="020B0704020202090204"/>
              <a:buChar char="•"/>
              <a:tabLst>
                <a:tab pos="577850" algn="l"/>
                <a:tab pos="578485" algn="l"/>
              </a:tabLst>
            </a:pPr>
            <a:r>
              <a:rPr sz="5250" spc="5" dirty="0">
                <a:latin typeface="Carlito"/>
                <a:cs typeface="Carlito"/>
              </a:rPr>
              <a:t>Menggunakan</a:t>
            </a:r>
            <a:r>
              <a:rPr sz="5250" spc="30" dirty="0">
                <a:latin typeface="Carlito"/>
                <a:cs typeface="Carlito"/>
              </a:rPr>
              <a:t> </a:t>
            </a:r>
            <a:r>
              <a:rPr sz="5250" b="1" spc="-10" dirty="0">
                <a:solidFill>
                  <a:srgbClr val="FF0000"/>
                </a:solidFill>
                <a:latin typeface="Carlito"/>
                <a:cs typeface="Carlito"/>
              </a:rPr>
              <a:t>delete;</a:t>
            </a:r>
            <a:endParaRPr sz="5250">
              <a:latin typeface="Carlito"/>
              <a:cs typeface="Carlito"/>
            </a:endParaRPr>
          </a:p>
          <a:p>
            <a:pPr marL="577850" indent="-565785">
              <a:lnSpc>
                <a:spcPct val="100000"/>
              </a:lnSpc>
              <a:spcBef>
                <a:spcPts val="1300"/>
              </a:spcBef>
              <a:buFont typeface="Arial" panose="020B0704020202090204"/>
              <a:buChar char="•"/>
              <a:tabLst>
                <a:tab pos="577850" algn="l"/>
                <a:tab pos="578485" algn="l"/>
              </a:tabLst>
            </a:pPr>
            <a:r>
              <a:rPr sz="5250" spc="5" dirty="0">
                <a:latin typeface="Carlito"/>
                <a:cs typeface="Carlito"/>
              </a:rPr>
              <a:t>Menggunakan </a:t>
            </a:r>
            <a:r>
              <a:rPr sz="5250" b="1" spc="5" dirty="0">
                <a:solidFill>
                  <a:srgbClr val="FF0000"/>
                </a:solidFill>
                <a:latin typeface="Carlito"/>
                <a:cs typeface="Carlito"/>
              </a:rPr>
              <a:t>method</a:t>
            </a:r>
            <a:r>
              <a:rPr sz="5250" b="1" spc="45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5250" b="1" spc="10" dirty="0">
                <a:solidFill>
                  <a:srgbClr val="FF0000"/>
                </a:solidFill>
                <a:latin typeface="Carlito"/>
                <a:cs typeface="Carlito"/>
              </a:rPr>
              <a:t>pop().</a:t>
            </a:r>
            <a:endParaRPr sz="525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91285" y="430848"/>
            <a:ext cx="13610590" cy="8496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5450" spc="-35" dirty="0">
                <a:solidFill>
                  <a:srgbClr val="000000"/>
                </a:solidFill>
              </a:rPr>
              <a:t>Cara </a:t>
            </a:r>
            <a:r>
              <a:rPr sz="5450" spc="-5" dirty="0">
                <a:solidFill>
                  <a:srgbClr val="000000"/>
                </a:solidFill>
              </a:rPr>
              <a:t>1 </a:t>
            </a:r>
            <a:r>
              <a:rPr sz="5450" spc="-10" dirty="0">
                <a:solidFill>
                  <a:srgbClr val="000000"/>
                </a:solidFill>
              </a:rPr>
              <a:t>Menghapus </a:t>
            </a:r>
            <a:r>
              <a:rPr sz="5450" spc="-35" dirty="0">
                <a:solidFill>
                  <a:srgbClr val="000000"/>
                </a:solidFill>
              </a:rPr>
              <a:t>Data </a:t>
            </a:r>
            <a:r>
              <a:rPr sz="5450" spc="-10" dirty="0">
                <a:solidFill>
                  <a:srgbClr val="000000"/>
                </a:solidFill>
              </a:rPr>
              <a:t>Dari</a:t>
            </a:r>
            <a:r>
              <a:rPr sz="5450" spc="-20" dirty="0">
                <a:solidFill>
                  <a:srgbClr val="000000"/>
                </a:solidFill>
              </a:rPr>
              <a:t> </a:t>
            </a:r>
            <a:r>
              <a:rPr sz="5450" spc="-45" dirty="0">
                <a:solidFill>
                  <a:srgbClr val="000000"/>
                </a:solidFill>
              </a:rPr>
              <a:t>Array</a:t>
            </a:r>
            <a:endParaRPr sz="5450"/>
          </a:p>
        </p:txBody>
      </p:sp>
      <p:sp>
        <p:nvSpPr>
          <p:cNvPr id="3" name="object 3"/>
          <p:cNvSpPr/>
          <p:nvPr/>
        </p:nvSpPr>
        <p:spPr>
          <a:xfrm>
            <a:off x="1028972" y="2639323"/>
            <a:ext cx="8277782" cy="1176383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100744" y="4220266"/>
            <a:ext cx="6670176" cy="121436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125617" y="6181080"/>
            <a:ext cx="4615538" cy="109908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0115374" y="3243343"/>
            <a:ext cx="8643711" cy="487524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54785" y="389890"/>
            <a:ext cx="15297150" cy="92456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5900" spc="10" dirty="0">
                <a:solidFill>
                  <a:srgbClr val="FF0000"/>
                </a:solidFill>
              </a:rPr>
              <a:t>LETS </a:t>
            </a:r>
            <a:r>
              <a:rPr sz="5900" spc="5" dirty="0">
                <a:solidFill>
                  <a:srgbClr val="FF0000"/>
                </a:solidFill>
              </a:rPr>
              <a:t>CODE </a:t>
            </a:r>
            <a:r>
              <a:rPr sz="5450" spc="-35" dirty="0">
                <a:solidFill>
                  <a:srgbClr val="000000"/>
                </a:solidFill>
              </a:rPr>
              <a:t>Cara </a:t>
            </a:r>
            <a:r>
              <a:rPr sz="5450" spc="-5" dirty="0">
                <a:solidFill>
                  <a:srgbClr val="000000"/>
                </a:solidFill>
              </a:rPr>
              <a:t>2 </a:t>
            </a:r>
            <a:r>
              <a:rPr sz="5450" spc="-10" dirty="0">
                <a:solidFill>
                  <a:srgbClr val="000000"/>
                </a:solidFill>
              </a:rPr>
              <a:t>Menghapus </a:t>
            </a:r>
            <a:r>
              <a:rPr sz="5450" spc="-30" dirty="0">
                <a:solidFill>
                  <a:srgbClr val="000000"/>
                </a:solidFill>
              </a:rPr>
              <a:t>Data </a:t>
            </a:r>
            <a:r>
              <a:rPr sz="5450" spc="-10" dirty="0">
                <a:solidFill>
                  <a:srgbClr val="000000"/>
                </a:solidFill>
              </a:rPr>
              <a:t>Dari</a:t>
            </a:r>
            <a:r>
              <a:rPr sz="5450" dirty="0">
                <a:solidFill>
                  <a:srgbClr val="000000"/>
                </a:solidFill>
              </a:rPr>
              <a:t> </a:t>
            </a:r>
            <a:r>
              <a:rPr sz="5450" spc="-50" dirty="0">
                <a:solidFill>
                  <a:srgbClr val="000000"/>
                </a:solidFill>
              </a:rPr>
              <a:t>Array</a:t>
            </a:r>
            <a:endParaRPr sz="5450"/>
          </a:p>
        </p:txBody>
      </p:sp>
      <p:sp>
        <p:nvSpPr>
          <p:cNvPr id="3" name="object 3"/>
          <p:cNvSpPr/>
          <p:nvPr/>
        </p:nvSpPr>
        <p:spPr>
          <a:xfrm>
            <a:off x="1005456" y="1856323"/>
            <a:ext cx="10990894" cy="8268621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4324393" y="4489694"/>
            <a:ext cx="2382177" cy="40658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39265" y="430848"/>
            <a:ext cx="13262610" cy="8496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5450" spc="-35" dirty="0">
                <a:solidFill>
                  <a:srgbClr val="000000"/>
                </a:solidFill>
              </a:rPr>
              <a:t>Cara </a:t>
            </a:r>
            <a:r>
              <a:rPr sz="5450" spc="-5" dirty="0">
                <a:solidFill>
                  <a:srgbClr val="000000"/>
                </a:solidFill>
              </a:rPr>
              <a:t>2 </a:t>
            </a:r>
            <a:r>
              <a:rPr sz="5450" spc="-10" dirty="0">
                <a:solidFill>
                  <a:srgbClr val="000000"/>
                </a:solidFill>
              </a:rPr>
              <a:t>Menghapus </a:t>
            </a:r>
            <a:r>
              <a:rPr sz="5450" spc="-35" dirty="0">
                <a:solidFill>
                  <a:srgbClr val="000000"/>
                </a:solidFill>
              </a:rPr>
              <a:t>Data </a:t>
            </a:r>
            <a:r>
              <a:rPr sz="5450" spc="-10" dirty="0">
                <a:solidFill>
                  <a:srgbClr val="000000"/>
                </a:solidFill>
              </a:rPr>
              <a:t>Dari</a:t>
            </a:r>
            <a:r>
              <a:rPr sz="5450" spc="-20" dirty="0">
                <a:solidFill>
                  <a:srgbClr val="000000"/>
                </a:solidFill>
              </a:rPr>
              <a:t> </a:t>
            </a:r>
            <a:r>
              <a:rPr sz="5450" spc="-45" dirty="0">
                <a:solidFill>
                  <a:srgbClr val="000000"/>
                </a:solidFill>
              </a:rPr>
              <a:t>Array</a:t>
            </a:r>
            <a:endParaRPr sz="5450"/>
          </a:p>
        </p:txBody>
      </p:sp>
      <p:sp>
        <p:nvSpPr>
          <p:cNvPr id="3" name="object 3"/>
          <p:cNvSpPr txBox="1"/>
          <p:nvPr/>
        </p:nvSpPr>
        <p:spPr>
          <a:xfrm>
            <a:off x="1067956" y="2151020"/>
            <a:ext cx="9206230" cy="56064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77850" marR="5080" indent="-565785">
              <a:lnSpc>
                <a:spcPct val="100000"/>
              </a:lnSpc>
              <a:spcBef>
                <a:spcPts val="95"/>
              </a:spcBef>
              <a:buFont typeface="Arial" panose="020B0704020202090204"/>
              <a:buChar char="•"/>
              <a:tabLst>
                <a:tab pos="577850" algn="l"/>
                <a:tab pos="578485" algn="l"/>
              </a:tabLst>
            </a:pPr>
            <a:r>
              <a:rPr sz="4950" spc="-10" dirty="0">
                <a:latin typeface="Carlito"/>
                <a:cs typeface="Carlito"/>
              </a:rPr>
              <a:t>Method </a:t>
            </a:r>
            <a:r>
              <a:rPr sz="4950" spc="-5" dirty="0">
                <a:latin typeface="Carlito"/>
                <a:cs typeface="Carlito"/>
              </a:rPr>
              <a:t>pop() </a:t>
            </a:r>
            <a:r>
              <a:rPr sz="4950" spc="-25" dirty="0">
                <a:latin typeface="Carlito"/>
                <a:cs typeface="Carlito"/>
              </a:rPr>
              <a:t>akan </a:t>
            </a:r>
            <a:r>
              <a:rPr sz="4950" spc="-5" dirty="0">
                <a:latin typeface="Carlito"/>
                <a:cs typeface="Carlito"/>
              </a:rPr>
              <a:t>menghapus  </a:t>
            </a:r>
            <a:r>
              <a:rPr sz="4950" spc="-40" dirty="0">
                <a:latin typeface="Carlito"/>
                <a:cs typeface="Carlito"/>
              </a:rPr>
              <a:t>array </a:t>
            </a:r>
            <a:r>
              <a:rPr sz="4950" spc="-25" dirty="0">
                <a:latin typeface="Carlito"/>
                <a:cs typeface="Carlito"/>
              </a:rPr>
              <a:t>yang </a:t>
            </a:r>
            <a:r>
              <a:rPr sz="4950" spc="-5" dirty="0">
                <a:latin typeface="Carlito"/>
                <a:cs typeface="Carlito"/>
              </a:rPr>
              <a:t>ada di paling</a:t>
            </a:r>
            <a:r>
              <a:rPr sz="4950" spc="50" dirty="0">
                <a:latin typeface="Carlito"/>
                <a:cs typeface="Carlito"/>
              </a:rPr>
              <a:t> </a:t>
            </a:r>
            <a:r>
              <a:rPr sz="4950" spc="-15" dirty="0">
                <a:latin typeface="Carlito"/>
                <a:cs typeface="Carlito"/>
              </a:rPr>
              <a:t>belakang.</a:t>
            </a:r>
            <a:endParaRPr sz="495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Font typeface="Arial" panose="020B0704020202090204"/>
              <a:buChar char="•"/>
            </a:pPr>
            <a:endParaRPr sz="6800">
              <a:latin typeface="Carlito"/>
              <a:cs typeface="Carlito"/>
            </a:endParaRPr>
          </a:p>
          <a:p>
            <a:pPr marL="577850" marR="231140" indent="-565785">
              <a:lnSpc>
                <a:spcPct val="100000"/>
              </a:lnSpc>
              <a:buFont typeface="Arial" panose="020B0704020202090204"/>
              <a:buChar char="•"/>
              <a:tabLst>
                <a:tab pos="577850" algn="l"/>
                <a:tab pos="578485" algn="l"/>
              </a:tabLst>
            </a:pPr>
            <a:r>
              <a:rPr sz="4950" spc="-45" dirty="0">
                <a:latin typeface="Carlito"/>
                <a:cs typeface="Carlito"/>
              </a:rPr>
              <a:t>Array </a:t>
            </a:r>
            <a:r>
              <a:rPr sz="4950" spc="-5" dirty="0">
                <a:latin typeface="Carlito"/>
                <a:cs typeface="Carlito"/>
              </a:rPr>
              <a:t>pada </a:t>
            </a:r>
            <a:r>
              <a:rPr sz="4950" spc="-20" dirty="0">
                <a:latin typeface="Carlito"/>
                <a:cs typeface="Carlito"/>
              </a:rPr>
              <a:t>javascript </a:t>
            </a:r>
            <a:r>
              <a:rPr sz="4950" spc="-15" dirty="0">
                <a:latin typeface="Carlito"/>
                <a:cs typeface="Carlito"/>
              </a:rPr>
              <a:t>dapat </a:t>
            </a:r>
            <a:r>
              <a:rPr sz="4950" spc="-20" dirty="0">
                <a:latin typeface="Carlito"/>
                <a:cs typeface="Carlito"/>
              </a:rPr>
              <a:t>kita  </a:t>
            </a:r>
            <a:r>
              <a:rPr sz="4950" spc="-5" dirty="0">
                <a:latin typeface="Carlito"/>
                <a:cs typeface="Carlito"/>
              </a:rPr>
              <a:t>pandang </a:t>
            </a:r>
            <a:r>
              <a:rPr sz="4950" spc="-20" dirty="0">
                <a:latin typeface="Carlito"/>
                <a:cs typeface="Carlito"/>
              </a:rPr>
              <a:t>sebagai </a:t>
            </a:r>
            <a:r>
              <a:rPr sz="4950" spc="-5" dirty="0">
                <a:latin typeface="Carlito"/>
                <a:cs typeface="Carlito"/>
              </a:rPr>
              <a:t>sebuah </a:t>
            </a:r>
            <a:r>
              <a:rPr sz="4950" spc="-25" dirty="0">
                <a:latin typeface="Carlito"/>
                <a:cs typeface="Carlito"/>
              </a:rPr>
              <a:t>stack  </a:t>
            </a:r>
            <a:r>
              <a:rPr sz="4950" spc="-10" dirty="0">
                <a:latin typeface="Carlito"/>
                <a:cs typeface="Carlito"/>
              </a:rPr>
              <a:t>(tumpukan), </a:t>
            </a:r>
            <a:r>
              <a:rPr sz="4950" spc="-25" dirty="0">
                <a:latin typeface="Carlito"/>
                <a:cs typeface="Carlito"/>
              </a:rPr>
              <a:t>yang </a:t>
            </a:r>
            <a:r>
              <a:rPr sz="4950" spc="-5" dirty="0">
                <a:latin typeface="Carlito"/>
                <a:cs typeface="Carlito"/>
              </a:rPr>
              <a:t>mana memiliki  </a:t>
            </a:r>
            <a:r>
              <a:rPr sz="4950" spc="-30" dirty="0">
                <a:latin typeface="Carlito"/>
                <a:cs typeface="Carlito"/>
              </a:rPr>
              <a:t>sifat </a:t>
            </a:r>
            <a:r>
              <a:rPr sz="4950" spc="-35" dirty="0">
                <a:latin typeface="Carlito"/>
                <a:cs typeface="Carlito"/>
              </a:rPr>
              <a:t>LILO </a:t>
            </a:r>
            <a:r>
              <a:rPr sz="4950" spc="-15" dirty="0">
                <a:latin typeface="Carlito"/>
                <a:cs typeface="Carlito"/>
              </a:rPr>
              <a:t>(Last </a:t>
            </a:r>
            <a:r>
              <a:rPr sz="4950" dirty="0">
                <a:latin typeface="Carlito"/>
                <a:cs typeface="Carlito"/>
              </a:rPr>
              <a:t>in </a:t>
            </a:r>
            <a:r>
              <a:rPr sz="4950" spc="-15" dirty="0">
                <a:latin typeface="Carlito"/>
                <a:cs typeface="Carlito"/>
              </a:rPr>
              <a:t>Last</a:t>
            </a:r>
            <a:r>
              <a:rPr sz="4950" spc="55" dirty="0">
                <a:latin typeface="Carlito"/>
                <a:cs typeface="Carlito"/>
              </a:rPr>
              <a:t> </a:t>
            </a:r>
            <a:r>
              <a:rPr sz="4950" spc="-10" dirty="0">
                <a:latin typeface="Carlito"/>
                <a:cs typeface="Carlito"/>
              </a:rPr>
              <a:t>out).</a:t>
            </a:r>
            <a:endParaRPr sz="4950">
              <a:latin typeface="Carlito"/>
              <a:cs typeface="Carlito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2102327" y="3772324"/>
            <a:ext cx="5467303" cy="3949444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311" y="0"/>
            <a:ext cx="20093305" cy="2004695"/>
          </a:xfrm>
          <a:custGeom>
            <a:avLst/>
            <a:gdLst/>
            <a:ahLst/>
            <a:cxnLst/>
            <a:rect l="l" t="t" r="r" b="b"/>
            <a:pathLst>
              <a:path w="20093305" h="2004695">
                <a:moveTo>
                  <a:pt x="0" y="2004628"/>
                </a:moveTo>
                <a:lnTo>
                  <a:pt x="20092787" y="2004628"/>
                </a:lnTo>
                <a:lnTo>
                  <a:pt x="20092787" y="0"/>
                </a:lnTo>
                <a:lnTo>
                  <a:pt x="0" y="0"/>
                </a:lnTo>
                <a:lnTo>
                  <a:pt x="0" y="2004628"/>
                </a:lnTo>
                <a:close/>
              </a:path>
            </a:pathLst>
          </a:custGeom>
          <a:solidFill>
            <a:srgbClr val="31ADB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999280" y="326117"/>
            <a:ext cx="7079615" cy="10179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/>
              <a:t>Menghapus</a:t>
            </a:r>
            <a:r>
              <a:rPr spc="-70" dirty="0"/>
              <a:t> </a:t>
            </a:r>
            <a:r>
              <a:rPr spc="-40" dirty="0"/>
              <a:t>Variabel</a:t>
            </a:r>
            <a:endParaRPr spc="-40" dirty="0"/>
          </a:p>
        </p:txBody>
      </p:sp>
      <p:sp>
        <p:nvSpPr>
          <p:cNvPr id="4" name="object 4"/>
          <p:cNvSpPr/>
          <p:nvPr/>
        </p:nvSpPr>
        <p:spPr>
          <a:xfrm>
            <a:off x="15147199" y="70381"/>
            <a:ext cx="1934246" cy="1934246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653414" y="1986901"/>
            <a:ext cx="18487390" cy="42081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577850" marR="5080" indent="-565785">
              <a:lnSpc>
                <a:spcPct val="100000"/>
              </a:lnSpc>
              <a:spcBef>
                <a:spcPts val="90"/>
              </a:spcBef>
              <a:buFont typeface="Arial" panose="020B0704020202090204"/>
              <a:buChar char="•"/>
              <a:tabLst>
                <a:tab pos="577850" algn="l"/>
                <a:tab pos="578485" algn="l"/>
              </a:tabLst>
            </a:pPr>
            <a:r>
              <a:rPr sz="5250" dirty="0">
                <a:latin typeface="Carlito"/>
                <a:cs typeface="Carlito"/>
              </a:rPr>
              <a:t>Penghapusan variabel </a:t>
            </a:r>
            <a:r>
              <a:rPr sz="5250" spc="5" dirty="0">
                <a:latin typeface="Carlito"/>
                <a:cs typeface="Carlito"/>
              </a:rPr>
              <a:t>dalam </a:t>
            </a:r>
            <a:r>
              <a:rPr sz="5250" spc="-15" dirty="0">
                <a:latin typeface="Carlito"/>
                <a:cs typeface="Carlito"/>
              </a:rPr>
              <a:t>Javascript </a:t>
            </a:r>
            <a:r>
              <a:rPr sz="5250" spc="10" dirty="0">
                <a:latin typeface="Carlito"/>
                <a:cs typeface="Carlito"/>
              </a:rPr>
              <a:t>memang </a:t>
            </a:r>
            <a:r>
              <a:rPr sz="5250" spc="-10" dirty="0">
                <a:latin typeface="Carlito"/>
                <a:cs typeface="Carlito"/>
              </a:rPr>
              <a:t>jarang dilakukan.  </a:t>
            </a:r>
            <a:r>
              <a:rPr sz="5250" spc="10" dirty="0">
                <a:latin typeface="Carlito"/>
                <a:cs typeface="Carlito"/>
              </a:rPr>
              <a:t>Namun, </a:t>
            </a:r>
            <a:r>
              <a:rPr sz="5250" dirty="0">
                <a:latin typeface="Carlito"/>
                <a:cs typeface="Carlito"/>
              </a:rPr>
              <a:t>untuk </a:t>
            </a:r>
            <a:r>
              <a:rPr sz="5250" spc="-20" dirty="0">
                <a:latin typeface="Carlito"/>
                <a:cs typeface="Carlito"/>
              </a:rPr>
              <a:t>program </a:t>
            </a:r>
            <a:r>
              <a:rPr sz="5250" spc="-10" dirty="0">
                <a:latin typeface="Carlito"/>
                <a:cs typeface="Carlito"/>
              </a:rPr>
              <a:t>yang </a:t>
            </a:r>
            <a:r>
              <a:rPr sz="5250" spc="5" dirty="0">
                <a:latin typeface="Carlito"/>
                <a:cs typeface="Carlito"/>
              </a:rPr>
              <a:t>membutuhkan </a:t>
            </a:r>
            <a:r>
              <a:rPr sz="5250" spc="-20" dirty="0">
                <a:latin typeface="Carlito"/>
                <a:cs typeface="Carlito"/>
              </a:rPr>
              <a:t>ketelitian </a:t>
            </a:r>
            <a:r>
              <a:rPr sz="5250" spc="5" dirty="0">
                <a:latin typeface="Carlito"/>
                <a:cs typeface="Carlito"/>
              </a:rPr>
              <a:t>dalam  </a:t>
            </a:r>
            <a:r>
              <a:rPr sz="5250" spc="-10" dirty="0">
                <a:latin typeface="Carlito"/>
                <a:cs typeface="Carlito"/>
              </a:rPr>
              <a:t>alokasi </a:t>
            </a:r>
            <a:r>
              <a:rPr sz="5250" spc="10" dirty="0">
                <a:latin typeface="Carlito"/>
                <a:cs typeface="Carlito"/>
              </a:rPr>
              <a:t>memori, </a:t>
            </a:r>
            <a:r>
              <a:rPr sz="5250" spc="5" dirty="0">
                <a:latin typeface="Carlito"/>
                <a:cs typeface="Carlito"/>
              </a:rPr>
              <a:t>penghapusan </a:t>
            </a:r>
            <a:r>
              <a:rPr sz="5250" dirty="0">
                <a:latin typeface="Carlito"/>
                <a:cs typeface="Carlito"/>
              </a:rPr>
              <a:t>variabel </a:t>
            </a:r>
            <a:r>
              <a:rPr sz="5250" spc="5" dirty="0">
                <a:latin typeface="Carlito"/>
                <a:cs typeface="Carlito"/>
              </a:rPr>
              <a:t>perlu </a:t>
            </a:r>
            <a:r>
              <a:rPr sz="5250" spc="-15" dirty="0">
                <a:latin typeface="Carlito"/>
                <a:cs typeface="Carlito"/>
              </a:rPr>
              <a:t>dilakukan </a:t>
            </a:r>
            <a:r>
              <a:rPr sz="5250" spc="-20" dirty="0">
                <a:latin typeface="Carlito"/>
                <a:cs typeface="Carlito"/>
              </a:rPr>
              <a:t>agar  </a:t>
            </a:r>
            <a:r>
              <a:rPr sz="5250" spc="10" dirty="0">
                <a:latin typeface="Carlito"/>
                <a:cs typeface="Carlito"/>
              </a:rPr>
              <a:t>penggunaan memori </a:t>
            </a:r>
            <a:r>
              <a:rPr sz="5250" spc="5" dirty="0">
                <a:latin typeface="Carlito"/>
                <a:cs typeface="Carlito"/>
              </a:rPr>
              <a:t>lebih</a:t>
            </a:r>
            <a:r>
              <a:rPr sz="5250" spc="55" dirty="0">
                <a:latin typeface="Carlito"/>
                <a:cs typeface="Carlito"/>
              </a:rPr>
              <a:t> </a:t>
            </a:r>
            <a:r>
              <a:rPr sz="5250" spc="5" dirty="0">
                <a:latin typeface="Carlito"/>
                <a:cs typeface="Carlito"/>
              </a:rPr>
              <a:t>optimal.</a:t>
            </a:r>
            <a:endParaRPr sz="5250">
              <a:latin typeface="Carlito"/>
              <a:cs typeface="Carlito"/>
            </a:endParaRPr>
          </a:p>
          <a:p>
            <a:pPr marL="577850" indent="-565785">
              <a:lnSpc>
                <a:spcPct val="100000"/>
              </a:lnSpc>
              <a:spcBef>
                <a:spcPts val="1305"/>
              </a:spcBef>
              <a:buFont typeface="Arial" panose="020B0704020202090204"/>
              <a:buChar char="•"/>
              <a:tabLst>
                <a:tab pos="577850" algn="l"/>
                <a:tab pos="578485" algn="l"/>
              </a:tabLst>
            </a:pPr>
            <a:r>
              <a:rPr sz="5250" dirty="0">
                <a:latin typeface="Carlito"/>
                <a:cs typeface="Carlito"/>
              </a:rPr>
              <a:t>Penghapusan variabel </a:t>
            </a:r>
            <a:r>
              <a:rPr sz="5250" spc="-5" dirty="0">
                <a:latin typeface="Carlito"/>
                <a:cs typeface="Carlito"/>
              </a:rPr>
              <a:t>dapat </a:t>
            </a:r>
            <a:r>
              <a:rPr sz="5250" spc="-15" dirty="0">
                <a:latin typeface="Carlito"/>
                <a:cs typeface="Carlito"/>
              </a:rPr>
              <a:t>dilakukan </a:t>
            </a:r>
            <a:r>
              <a:rPr sz="5250" spc="-10" dirty="0">
                <a:latin typeface="Carlito"/>
                <a:cs typeface="Carlito"/>
              </a:rPr>
              <a:t>dengan </a:t>
            </a:r>
            <a:r>
              <a:rPr sz="5250" spc="-25" dirty="0">
                <a:latin typeface="Carlito"/>
                <a:cs typeface="Carlito"/>
              </a:rPr>
              <a:t>katakunci</a:t>
            </a:r>
            <a:r>
              <a:rPr sz="5250" spc="245" dirty="0">
                <a:latin typeface="Carlito"/>
                <a:cs typeface="Carlito"/>
              </a:rPr>
              <a:t> </a:t>
            </a:r>
            <a:r>
              <a:rPr sz="5250" b="1" spc="-10" dirty="0">
                <a:solidFill>
                  <a:srgbClr val="FF0000"/>
                </a:solidFill>
                <a:latin typeface="Carlito"/>
                <a:cs typeface="Carlito"/>
              </a:rPr>
              <a:t>delete.</a:t>
            </a:r>
            <a:endParaRPr sz="5250">
              <a:latin typeface="Carlito"/>
              <a:cs typeface="Carlito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177670" y="7116117"/>
            <a:ext cx="10689257" cy="26355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01222" y="386445"/>
            <a:ext cx="17296130" cy="93091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5900" spc="10" dirty="0">
                <a:solidFill>
                  <a:srgbClr val="FF0000"/>
                </a:solidFill>
              </a:rPr>
              <a:t>LETS </a:t>
            </a:r>
            <a:r>
              <a:rPr sz="5900" spc="5" dirty="0">
                <a:solidFill>
                  <a:srgbClr val="FF0000"/>
                </a:solidFill>
              </a:rPr>
              <a:t>CODE </a:t>
            </a:r>
            <a:r>
              <a:rPr sz="5450" spc="-35" dirty="0">
                <a:solidFill>
                  <a:srgbClr val="000000"/>
                </a:solidFill>
              </a:rPr>
              <a:t>Cara </a:t>
            </a:r>
            <a:r>
              <a:rPr sz="5450" spc="-5" dirty="0">
                <a:solidFill>
                  <a:srgbClr val="000000"/>
                </a:solidFill>
              </a:rPr>
              <a:t>2 </a:t>
            </a:r>
            <a:r>
              <a:rPr sz="5450" spc="-10" dirty="0">
                <a:solidFill>
                  <a:srgbClr val="000000"/>
                </a:solidFill>
              </a:rPr>
              <a:t>Menghapus </a:t>
            </a:r>
            <a:r>
              <a:rPr sz="5450" spc="-30" dirty="0">
                <a:solidFill>
                  <a:srgbClr val="000000"/>
                </a:solidFill>
              </a:rPr>
              <a:t>Data </a:t>
            </a:r>
            <a:r>
              <a:rPr sz="5450" spc="-10" dirty="0">
                <a:solidFill>
                  <a:srgbClr val="000000"/>
                </a:solidFill>
              </a:rPr>
              <a:t>Dari </a:t>
            </a:r>
            <a:r>
              <a:rPr sz="5450" spc="-50" dirty="0">
                <a:solidFill>
                  <a:srgbClr val="000000"/>
                </a:solidFill>
              </a:rPr>
              <a:t>Array </a:t>
            </a:r>
            <a:r>
              <a:rPr sz="5450" spc="-5" dirty="0">
                <a:solidFill>
                  <a:srgbClr val="000000"/>
                </a:solidFill>
              </a:rPr>
              <a:t>( </a:t>
            </a:r>
            <a:r>
              <a:rPr sz="5450" spc="-10" dirty="0">
                <a:solidFill>
                  <a:srgbClr val="000000"/>
                </a:solidFill>
              </a:rPr>
              <a:t>Dari</a:t>
            </a:r>
            <a:r>
              <a:rPr sz="5450" spc="60" dirty="0">
                <a:solidFill>
                  <a:srgbClr val="000000"/>
                </a:solidFill>
              </a:rPr>
              <a:t> </a:t>
            </a:r>
            <a:r>
              <a:rPr sz="5450" spc="-5" dirty="0">
                <a:solidFill>
                  <a:srgbClr val="000000"/>
                </a:solidFill>
              </a:rPr>
              <a:t>depan)</a:t>
            </a:r>
            <a:endParaRPr sz="5450"/>
          </a:p>
        </p:txBody>
      </p:sp>
      <p:sp>
        <p:nvSpPr>
          <p:cNvPr id="3" name="object 3"/>
          <p:cNvSpPr/>
          <p:nvPr/>
        </p:nvSpPr>
        <p:spPr>
          <a:xfrm>
            <a:off x="1005456" y="1887744"/>
            <a:ext cx="11230947" cy="8482281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4228111" y="4926865"/>
            <a:ext cx="3887323" cy="42757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311" y="0"/>
            <a:ext cx="20093305" cy="1933575"/>
          </a:xfrm>
          <a:custGeom>
            <a:avLst/>
            <a:gdLst/>
            <a:ahLst/>
            <a:cxnLst/>
            <a:rect l="l" t="t" r="r" b="b"/>
            <a:pathLst>
              <a:path w="20093305" h="1933575">
                <a:moveTo>
                  <a:pt x="20092788" y="0"/>
                </a:moveTo>
                <a:lnTo>
                  <a:pt x="0" y="0"/>
                </a:lnTo>
                <a:lnTo>
                  <a:pt x="0" y="1932989"/>
                </a:lnTo>
                <a:lnTo>
                  <a:pt x="20092788" y="1932989"/>
                </a:lnTo>
                <a:lnTo>
                  <a:pt x="20092788" y="0"/>
                </a:lnTo>
                <a:close/>
              </a:path>
            </a:pathLst>
          </a:custGeom>
          <a:solidFill>
            <a:srgbClr val="31ADB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409622" y="337429"/>
            <a:ext cx="13283565" cy="10179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/>
              <a:t>Menghapus </a:t>
            </a:r>
            <a:r>
              <a:rPr spc="-30" dirty="0"/>
              <a:t>Data </a:t>
            </a:r>
            <a:r>
              <a:rPr spc="5" dirty="0"/>
              <a:t>pada </a:t>
            </a:r>
            <a:r>
              <a:rPr spc="-10" dirty="0"/>
              <a:t>Indeks</a:t>
            </a:r>
            <a:r>
              <a:rPr spc="15" dirty="0"/>
              <a:t> </a:t>
            </a:r>
            <a:r>
              <a:rPr spc="-90" dirty="0"/>
              <a:t>Tertentu</a:t>
            </a:r>
            <a:endParaRPr spc="-90" dirty="0"/>
          </a:p>
        </p:txBody>
      </p:sp>
      <p:sp>
        <p:nvSpPr>
          <p:cNvPr id="4" name="object 4"/>
          <p:cNvSpPr txBox="1">
            <a:spLocks noGrp="1"/>
          </p:cNvSpPr>
          <p:nvPr>
            <p:ph type="body" idx="1"/>
          </p:nvPr>
        </p:nvSpPr>
        <p:spPr>
          <a:xfrm>
            <a:off x="1005205" y="1938338"/>
            <a:ext cx="18093690" cy="874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85240" marR="5080" indent="-565785">
              <a:lnSpc>
                <a:spcPct val="100000"/>
              </a:lnSpc>
              <a:spcBef>
                <a:spcPts val="100"/>
              </a:spcBef>
              <a:buFont typeface="Arial" panose="020B0704020202090204"/>
              <a:buChar char="•"/>
              <a:tabLst>
                <a:tab pos="1285240" algn="l"/>
                <a:tab pos="1285875" algn="l"/>
              </a:tabLst>
            </a:pPr>
            <a:r>
              <a:rPr sz="4800" spc="10" dirty="0"/>
              <a:t>Apabila </a:t>
            </a:r>
            <a:r>
              <a:rPr sz="4800" spc="-10" dirty="0"/>
              <a:t>kita </a:t>
            </a:r>
            <a:r>
              <a:rPr sz="4800" spc="5" dirty="0"/>
              <a:t>ingin </a:t>
            </a:r>
            <a:r>
              <a:rPr sz="4800" spc="10" dirty="0"/>
              <a:t>menghapus </a:t>
            </a:r>
            <a:r>
              <a:rPr sz="4800" spc="-20" dirty="0"/>
              <a:t>data </a:t>
            </a:r>
            <a:r>
              <a:rPr sz="4800" spc="5" dirty="0"/>
              <a:t>pada </a:t>
            </a:r>
            <a:r>
              <a:rPr sz="4800" spc="-20" dirty="0"/>
              <a:t>inteks </a:t>
            </a:r>
            <a:r>
              <a:rPr sz="4800" spc="-10" dirty="0"/>
              <a:t>tertentu, maka </a:t>
            </a:r>
            <a:r>
              <a:rPr sz="4800" dirty="0"/>
              <a:t>fungsi  </a:t>
            </a:r>
            <a:r>
              <a:rPr sz="4800" spc="-20" dirty="0"/>
              <a:t>atau </a:t>
            </a:r>
            <a:r>
              <a:rPr sz="4800" spc="5" dirty="0"/>
              <a:t>method </a:t>
            </a:r>
            <a:r>
              <a:rPr sz="4800" spc="-10" dirty="0"/>
              <a:t>yang </a:t>
            </a:r>
            <a:r>
              <a:rPr sz="4800" spc="-5" dirty="0"/>
              <a:t>digunakan </a:t>
            </a:r>
            <a:r>
              <a:rPr sz="4800" spc="5" dirty="0"/>
              <a:t>adalah</a:t>
            </a:r>
            <a:r>
              <a:rPr sz="4800" spc="-20" dirty="0"/>
              <a:t> </a:t>
            </a:r>
            <a:r>
              <a:rPr sz="4800" dirty="0"/>
              <a:t>splice().</a:t>
            </a:r>
            <a:endParaRPr sz="4800" dirty="0"/>
          </a:p>
          <a:p>
            <a:pPr marL="1285240" indent="-565785">
              <a:lnSpc>
                <a:spcPct val="100000"/>
              </a:lnSpc>
              <a:spcBef>
                <a:spcPts val="1185"/>
              </a:spcBef>
              <a:buFont typeface="Arial" panose="020B0704020202090204"/>
              <a:buChar char="•"/>
              <a:tabLst>
                <a:tab pos="1285240" algn="l"/>
                <a:tab pos="1285875" algn="l"/>
              </a:tabLst>
            </a:pPr>
            <a:r>
              <a:rPr sz="4800" dirty="0"/>
              <a:t>Fungsi </a:t>
            </a:r>
            <a:r>
              <a:rPr sz="4800" spc="5" dirty="0"/>
              <a:t>ini memiliki </a:t>
            </a:r>
            <a:r>
              <a:rPr sz="4800" spc="10" dirty="0"/>
              <a:t>dua </a:t>
            </a:r>
            <a:r>
              <a:rPr sz="4800" spc="-10" dirty="0"/>
              <a:t>parameter yang </a:t>
            </a:r>
            <a:r>
              <a:rPr sz="4800" spc="5" dirty="0"/>
              <a:t>harus</a:t>
            </a:r>
            <a:r>
              <a:rPr sz="4800" spc="-55" dirty="0"/>
              <a:t> </a:t>
            </a:r>
            <a:r>
              <a:rPr sz="4800" spc="-5" dirty="0"/>
              <a:t>diberikan:</a:t>
            </a:r>
            <a:endParaRPr sz="4800" spc="-5" dirty="0"/>
          </a:p>
          <a:p>
            <a:pPr marL="707390">
              <a:lnSpc>
                <a:spcPct val="100000"/>
              </a:lnSpc>
              <a:buFont typeface="Arial" panose="020B0704020202090204"/>
              <a:buChar char="•"/>
            </a:pPr>
            <a:endParaRPr sz="5400"/>
          </a:p>
          <a:p>
            <a:pPr marL="707390">
              <a:lnSpc>
                <a:spcPct val="100000"/>
              </a:lnSpc>
              <a:spcBef>
                <a:spcPts val="5"/>
              </a:spcBef>
              <a:buFont typeface="Arial" panose="020B0704020202090204"/>
              <a:buChar char="•"/>
            </a:pPr>
            <a:endParaRPr sz="6600"/>
          </a:p>
          <a:p>
            <a:pPr marL="1285240" indent="-565785">
              <a:lnSpc>
                <a:spcPct val="100000"/>
              </a:lnSpc>
              <a:buFont typeface="Arial" panose="020B0704020202090204"/>
              <a:buChar char="•"/>
              <a:tabLst>
                <a:tab pos="1285240" algn="l"/>
                <a:tab pos="1285875" algn="l"/>
              </a:tabLst>
            </a:pPr>
            <a:r>
              <a:rPr sz="4800" spc="-25" dirty="0"/>
              <a:t>Keterangan:</a:t>
            </a:r>
            <a:endParaRPr sz="4800" spc="-25" dirty="0"/>
          </a:p>
          <a:p>
            <a:pPr marL="1285240" indent="-565785">
              <a:lnSpc>
                <a:spcPct val="100000"/>
              </a:lnSpc>
              <a:spcBef>
                <a:spcPts val="1190"/>
              </a:spcBef>
              <a:buFont typeface="Arial" panose="020B0704020202090204"/>
              <a:buChar char="•"/>
              <a:tabLst>
                <a:tab pos="1285240" algn="l"/>
                <a:tab pos="1285875" algn="l"/>
              </a:tabLst>
            </a:pPr>
            <a:r>
              <a:rPr sz="4800" dirty="0"/>
              <a:t>&lt;indeks&gt; </a:t>
            </a:r>
            <a:r>
              <a:rPr sz="4800" spc="5" dirty="0"/>
              <a:t>adalah </a:t>
            </a:r>
            <a:r>
              <a:rPr sz="4800" dirty="0"/>
              <a:t>indeks dari </a:t>
            </a:r>
            <a:r>
              <a:rPr sz="4800" spc="-20" dirty="0"/>
              <a:t>data </a:t>
            </a:r>
            <a:r>
              <a:rPr sz="4800" dirty="0"/>
              <a:t>di </a:t>
            </a:r>
            <a:r>
              <a:rPr sz="4800" spc="5" dirty="0"/>
              <a:t>dalam </a:t>
            </a:r>
            <a:r>
              <a:rPr sz="4800" spc="-30" dirty="0"/>
              <a:t>array </a:t>
            </a:r>
            <a:r>
              <a:rPr sz="4800" spc="-15" dirty="0"/>
              <a:t>yang </a:t>
            </a:r>
            <a:r>
              <a:rPr sz="4800" spc="-10" dirty="0"/>
              <a:t>akan</a:t>
            </a:r>
            <a:r>
              <a:rPr sz="4800" spc="25" dirty="0"/>
              <a:t> </a:t>
            </a:r>
            <a:r>
              <a:rPr sz="4800" spc="5" dirty="0"/>
              <a:t>dihapus;</a:t>
            </a:r>
            <a:endParaRPr sz="4800" spc="5" dirty="0"/>
          </a:p>
          <a:p>
            <a:pPr marL="1285240" indent="-565785">
              <a:lnSpc>
                <a:spcPct val="100000"/>
              </a:lnSpc>
              <a:spcBef>
                <a:spcPts val="1185"/>
              </a:spcBef>
              <a:buFont typeface="Arial" panose="020B0704020202090204"/>
              <a:buChar char="•"/>
              <a:tabLst>
                <a:tab pos="1285240" algn="l"/>
                <a:tab pos="1285875" algn="l"/>
              </a:tabLst>
            </a:pPr>
            <a:r>
              <a:rPr sz="4800" spc="-10" dirty="0"/>
              <a:t>&lt;total&gt; </a:t>
            </a:r>
            <a:r>
              <a:rPr sz="4800" spc="5" dirty="0"/>
              <a:t>adalah jumlah </a:t>
            </a:r>
            <a:r>
              <a:rPr sz="4800" spc="-20" dirty="0"/>
              <a:t>data </a:t>
            </a:r>
            <a:r>
              <a:rPr sz="4800" spc="-10" dirty="0"/>
              <a:t>yang akan </a:t>
            </a:r>
            <a:r>
              <a:rPr sz="4800" spc="5" dirty="0"/>
              <a:t>dihapus </a:t>
            </a:r>
            <a:r>
              <a:rPr sz="4800" dirty="0"/>
              <a:t>dari indeks</a:t>
            </a:r>
            <a:r>
              <a:rPr sz="4800" spc="-40" dirty="0"/>
              <a:t> </a:t>
            </a:r>
            <a:r>
              <a:rPr sz="4800" spc="-10" dirty="0"/>
              <a:t>tersebut.</a:t>
            </a:r>
            <a:endParaRPr sz="4800" spc="-10" dirty="0"/>
          </a:p>
        </p:txBody>
      </p:sp>
      <p:sp>
        <p:nvSpPr>
          <p:cNvPr id="5" name="object 5"/>
          <p:cNvSpPr/>
          <p:nvPr/>
        </p:nvSpPr>
        <p:spPr>
          <a:xfrm>
            <a:off x="6889797" y="5629168"/>
            <a:ext cx="5958677" cy="923893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311" y="0"/>
            <a:ext cx="20093305" cy="1933575"/>
          </a:xfrm>
          <a:custGeom>
            <a:avLst/>
            <a:gdLst/>
            <a:ahLst/>
            <a:cxnLst/>
            <a:rect l="l" t="t" r="r" b="b"/>
            <a:pathLst>
              <a:path w="20093305" h="1933575">
                <a:moveTo>
                  <a:pt x="20092788" y="0"/>
                </a:moveTo>
                <a:lnTo>
                  <a:pt x="0" y="0"/>
                </a:lnTo>
                <a:lnTo>
                  <a:pt x="0" y="1932989"/>
                </a:lnTo>
                <a:lnTo>
                  <a:pt x="20092788" y="1932989"/>
                </a:lnTo>
                <a:lnTo>
                  <a:pt x="20092788" y="0"/>
                </a:lnTo>
                <a:close/>
              </a:path>
            </a:pathLst>
          </a:custGeom>
          <a:solidFill>
            <a:srgbClr val="31ADB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409622" y="337429"/>
            <a:ext cx="13283565" cy="10179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/>
              <a:t>Menghapus </a:t>
            </a:r>
            <a:r>
              <a:rPr spc="-30" dirty="0"/>
              <a:t>Data </a:t>
            </a:r>
            <a:r>
              <a:rPr spc="5" dirty="0"/>
              <a:t>pada </a:t>
            </a:r>
            <a:r>
              <a:rPr spc="-10" dirty="0"/>
              <a:t>Indeks</a:t>
            </a:r>
            <a:r>
              <a:rPr spc="15" dirty="0"/>
              <a:t> </a:t>
            </a:r>
            <a:r>
              <a:rPr spc="-90" dirty="0"/>
              <a:t>Tertentu</a:t>
            </a:r>
            <a:endParaRPr spc="-90" dirty="0"/>
          </a:p>
        </p:txBody>
      </p:sp>
      <p:sp>
        <p:nvSpPr>
          <p:cNvPr id="4" name="object 4"/>
          <p:cNvSpPr/>
          <p:nvPr/>
        </p:nvSpPr>
        <p:spPr>
          <a:xfrm>
            <a:off x="1058242" y="2732327"/>
            <a:ext cx="11075101" cy="5846729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3261968" y="5181870"/>
            <a:ext cx="6153392" cy="48602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311" y="0"/>
            <a:ext cx="20093305" cy="1933575"/>
          </a:xfrm>
          <a:custGeom>
            <a:avLst/>
            <a:gdLst/>
            <a:ahLst/>
            <a:cxnLst/>
            <a:rect l="l" t="t" r="r" b="b"/>
            <a:pathLst>
              <a:path w="20093305" h="1933575">
                <a:moveTo>
                  <a:pt x="20092788" y="0"/>
                </a:moveTo>
                <a:lnTo>
                  <a:pt x="0" y="0"/>
                </a:lnTo>
                <a:lnTo>
                  <a:pt x="0" y="1932989"/>
                </a:lnTo>
                <a:lnTo>
                  <a:pt x="20092788" y="1932989"/>
                </a:lnTo>
                <a:lnTo>
                  <a:pt x="20092788" y="0"/>
                </a:lnTo>
                <a:close/>
              </a:path>
            </a:pathLst>
          </a:custGeom>
          <a:solidFill>
            <a:srgbClr val="31ADB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409622" y="337429"/>
            <a:ext cx="13283565" cy="10179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/>
              <a:t>Menghapus </a:t>
            </a:r>
            <a:r>
              <a:rPr spc="-30" dirty="0"/>
              <a:t>Data </a:t>
            </a:r>
            <a:r>
              <a:rPr spc="5" dirty="0"/>
              <a:t>pada </a:t>
            </a:r>
            <a:r>
              <a:rPr spc="-10" dirty="0"/>
              <a:t>Indeks</a:t>
            </a:r>
            <a:r>
              <a:rPr spc="15" dirty="0"/>
              <a:t> </a:t>
            </a:r>
            <a:r>
              <a:rPr spc="-90" dirty="0"/>
              <a:t>Tertentu</a:t>
            </a:r>
            <a:endParaRPr spc="-90" dirty="0"/>
          </a:p>
        </p:txBody>
      </p:sp>
      <p:sp>
        <p:nvSpPr>
          <p:cNvPr id="4" name="object 4"/>
          <p:cNvSpPr/>
          <p:nvPr/>
        </p:nvSpPr>
        <p:spPr>
          <a:xfrm>
            <a:off x="790540" y="2639323"/>
            <a:ext cx="10434123" cy="603273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2991300" y="4534776"/>
            <a:ext cx="5383883" cy="3702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311" y="0"/>
            <a:ext cx="20093305" cy="1933575"/>
          </a:xfrm>
          <a:custGeom>
            <a:avLst/>
            <a:gdLst/>
            <a:ahLst/>
            <a:cxnLst/>
            <a:rect l="l" t="t" r="r" b="b"/>
            <a:pathLst>
              <a:path w="20093305" h="1933575">
                <a:moveTo>
                  <a:pt x="20092788" y="0"/>
                </a:moveTo>
                <a:lnTo>
                  <a:pt x="0" y="0"/>
                </a:lnTo>
                <a:lnTo>
                  <a:pt x="0" y="1932989"/>
                </a:lnTo>
                <a:lnTo>
                  <a:pt x="20092788" y="1932989"/>
                </a:lnTo>
                <a:lnTo>
                  <a:pt x="20092788" y="0"/>
                </a:lnTo>
                <a:close/>
              </a:path>
            </a:pathLst>
          </a:custGeom>
          <a:solidFill>
            <a:srgbClr val="31ADB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855174" y="337429"/>
            <a:ext cx="10393680" cy="10179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/>
              <a:t>Mengubah </a:t>
            </a:r>
            <a:r>
              <a:rPr spc="5" dirty="0"/>
              <a:t>Isi </a:t>
            </a:r>
            <a:r>
              <a:rPr spc="-30" dirty="0"/>
              <a:t>Data Pada</a:t>
            </a:r>
            <a:r>
              <a:rPr spc="-25" dirty="0"/>
              <a:t> </a:t>
            </a:r>
            <a:r>
              <a:rPr spc="-45" dirty="0"/>
              <a:t>Array</a:t>
            </a:r>
            <a:endParaRPr spc="-45" dirty="0"/>
          </a:p>
        </p:txBody>
      </p:sp>
      <p:sp>
        <p:nvSpPr>
          <p:cNvPr id="4" name="object 4"/>
          <p:cNvSpPr/>
          <p:nvPr/>
        </p:nvSpPr>
        <p:spPr>
          <a:xfrm>
            <a:off x="296609" y="2851725"/>
            <a:ext cx="12231376" cy="5607932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3529051" y="4459928"/>
            <a:ext cx="5738734" cy="2363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311" y="0"/>
            <a:ext cx="20093305" cy="1933575"/>
          </a:xfrm>
          <a:custGeom>
            <a:avLst/>
            <a:gdLst/>
            <a:ahLst/>
            <a:cxnLst/>
            <a:rect l="l" t="t" r="r" b="b"/>
            <a:pathLst>
              <a:path w="20093305" h="1933575">
                <a:moveTo>
                  <a:pt x="20092788" y="0"/>
                </a:moveTo>
                <a:lnTo>
                  <a:pt x="0" y="0"/>
                </a:lnTo>
                <a:lnTo>
                  <a:pt x="0" y="1932989"/>
                </a:lnTo>
                <a:lnTo>
                  <a:pt x="20092788" y="1932989"/>
                </a:lnTo>
                <a:lnTo>
                  <a:pt x="20092788" y="0"/>
                </a:lnTo>
                <a:close/>
              </a:path>
            </a:pathLst>
          </a:custGeom>
          <a:solidFill>
            <a:srgbClr val="31ADB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-5" dirty="0"/>
              <a:t>Method-mothod </a:t>
            </a:r>
            <a:r>
              <a:rPr spc="-45" dirty="0"/>
              <a:t>Array</a:t>
            </a:r>
            <a:r>
              <a:rPr dirty="0"/>
              <a:t> </a:t>
            </a:r>
            <a:r>
              <a:rPr spc="5" dirty="0"/>
              <a:t>Lain</a:t>
            </a:r>
            <a:endParaRPr spc="5" dirty="0"/>
          </a:p>
        </p:txBody>
      </p:sp>
      <p:sp>
        <p:nvSpPr>
          <p:cNvPr id="4" name="object 4"/>
          <p:cNvSpPr txBox="1"/>
          <p:nvPr/>
        </p:nvSpPr>
        <p:spPr>
          <a:xfrm>
            <a:off x="2450877" y="2355692"/>
            <a:ext cx="14897100" cy="5334635"/>
          </a:xfrm>
          <a:prstGeom prst="rect">
            <a:avLst/>
          </a:prstGeom>
        </p:spPr>
        <p:txBody>
          <a:bodyPr vert="horz" wrap="square" lIns="0" tIns="176530" rIns="0" bIns="0" rtlCol="0">
            <a:spAutoFit/>
          </a:bodyPr>
          <a:lstStyle/>
          <a:p>
            <a:pPr marL="577850" indent="-565785" algn="just">
              <a:lnSpc>
                <a:spcPct val="100000"/>
              </a:lnSpc>
              <a:spcBef>
                <a:spcPts val="1390"/>
              </a:spcBef>
              <a:buFont typeface="Arial" panose="020B0704020202090204"/>
              <a:buChar char="•"/>
              <a:tabLst>
                <a:tab pos="578485" algn="l"/>
              </a:tabLst>
            </a:pPr>
            <a:r>
              <a:rPr sz="5250" spc="5" dirty="0">
                <a:latin typeface="Carlito"/>
                <a:cs typeface="Carlito"/>
              </a:rPr>
              <a:t>1. Method</a:t>
            </a:r>
            <a:r>
              <a:rPr sz="5250" spc="25" dirty="0">
                <a:latin typeface="Carlito"/>
                <a:cs typeface="Carlito"/>
              </a:rPr>
              <a:t> </a:t>
            </a:r>
            <a:r>
              <a:rPr sz="5250" spc="-5" dirty="0">
                <a:latin typeface="Carlito"/>
                <a:cs typeface="Carlito"/>
              </a:rPr>
              <a:t>filter()</a:t>
            </a:r>
            <a:endParaRPr sz="5250">
              <a:latin typeface="Carlito"/>
              <a:cs typeface="Carlito"/>
            </a:endParaRPr>
          </a:p>
          <a:p>
            <a:pPr marL="577850" marR="222250" indent="-565785" algn="just">
              <a:lnSpc>
                <a:spcPct val="101000"/>
              </a:lnSpc>
              <a:spcBef>
                <a:spcPts val="1265"/>
              </a:spcBef>
              <a:buFont typeface="Arial" panose="020B0704020202090204"/>
              <a:buChar char="•"/>
              <a:tabLst>
                <a:tab pos="578485" algn="l"/>
              </a:tabLst>
            </a:pPr>
            <a:r>
              <a:rPr sz="5250" spc="5" dirty="0">
                <a:latin typeface="Carlito"/>
                <a:cs typeface="Carlito"/>
              </a:rPr>
              <a:t>Method </a:t>
            </a:r>
            <a:r>
              <a:rPr sz="5250" spc="-5" dirty="0">
                <a:latin typeface="Carlito"/>
                <a:cs typeface="Carlito"/>
              </a:rPr>
              <a:t>filter() </a:t>
            </a:r>
            <a:r>
              <a:rPr sz="5250" spc="5" dirty="0">
                <a:latin typeface="Carlito"/>
                <a:cs typeface="Carlito"/>
              </a:rPr>
              <a:t>berfungsi </a:t>
            </a:r>
            <a:r>
              <a:rPr sz="5250" dirty="0">
                <a:latin typeface="Carlito"/>
                <a:cs typeface="Carlito"/>
              </a:rPr>
              <a:t>untuk </a:t>
            </a:r>
            <a:r>
              <a:rPr sz="5250" spc="-10" dirty="0">
                <a:latin typeface="Carlito"/>
                <a:cs typeface="Carlito"/>
              </a:rPr>
              <a:t>menyaring </a:t>
            </a:r>
            <a:r>
              <a:rPr sz="5250" spc="-20" dirty="0">
                <a:latin typeface="Carlito"/>
                <a:cs typeface="Carlito"/>
              </a:rPr>
              <a:t>data </a:t>
            </a:r>
            <a:r>
              <a:rPr sz="5250" spc="5" dirty="0">
                <a:latin typeface="Carlito"/>
                <a:cs typeface="Carlito"/>
              </a:rPr>
              <a:t>dari  </a:t>
            </a:r>
            <a:r>
              <a:rPr sz="5250" spc="-90" dirty="0">
                <a:latin typeface="Carlito"/>
                <a:cs typeface="Carlito"/>
              </a:rPr>
              <a:t>array.</a:t>
            </a:r>
            <a:endParaRPr sz="5250">
              <a:latin typeface="Carlito"/>
              <a:cs typeface="Carlito"/>
            </a:endParaRPr>
          </a:p>
          <a:p>
            <a:pPr marL="577850" marR="5080" indent="-565785" algn="just">
              <a:lnSpc>
                <a:spcPct val="100000"/>
              </a:lnSpc>
              <a:spcBef>
                <a:spcPts val="1270"/>
              </a:spcBef>
              <a:buFont typeface="Arial" panose="020B0704020202090204"/>
              <a:buChar char="•"/>
              <a:tabLst>
                <a:tab pos="578485" algn="l"/>
              </a:tabLst>
            </a:pPr>
            <a:r>
              <a:rPr sz="5250" spc="-25" dirty="0">
                <a:latin typeface="Carlito"/>
                <a:cs typeface="Carlito"/>
              </a:rPr>
              <a:t>Parameter </a:t>
            </a:r>
            <a:r>
              <a:rPr sz="5250" spc="-10" dirty="0">
                <a:latin typeface="Carlito"/>
                <a:cs typeface="Carlito"/>
              </a:rPr>
              <a:t>yang </a:t>
            </a:r>
            <a:r>
              <a:rPr sz="5250" spc="5" dirty="0">
                <a:latin typeface="Carlito"/>
                <a:cs typeface="Carlito"/>
              </a:rPr>
              <a:t>harus </a:t>
            </a:r>
            <a:r>
              <a:rPr sz="5250" spc="-10" dirty="0">
                <a:latin typeface="Carlito"/>
                <a:cs typeface="Carlito"/>
              </a:rPr>
              <a:t>diberikan </a:t>
            </a:r>
            <a:r>
              <a:rPr sz="5250" spc="5" dirty="0">
                <a:latin typeface="Carlito"/>
                <a:cs typeface="Carlito"/>
              </a:rPr>
              <a:t>pada method </a:t>
            </a:r>
            <a:r>
              <a:rPr sz="5250" spc="-5" dirty="0">
                <a:latin typeface="Carlito"/>
                <a:cs typeface="Carlito"/>
              </a:rPr>
              <a:t>filter()  </a:t>
            </a:r>
            <a:r>
              <a:rPr sz="5250" spc="5" dirty="0">
                <a:latin typeface="Carlito"/>
                <a:cs typeface="Carlito"/>
              </a:rPr>
              <a:t>sama seperti method </a:t>
            </a:r>
            <a:r>
              <a:rPr sz="5250" spc="-15" dirty="0">
                <a:latin typeface="Carlito"/>
                <a:cs typeface="Carlito"/>
              </a:rPr>
              <a:t>forEach(), </a:t>
            </a:r>
            <a:r>
              <a:rPr sz="5250" spc="-10" dirty="0">
                <a:latin typeface="Carlito"/>
                <a:cs typeface="Carlito"/>
              </a:rPr>
              <a:t>yaitu: </a:t>
            </a:r>
            <a:r>
              <a:rPr sz="5250" spc="5" dirty="0">
                <a:latin typeface="Carlito"/>
                <a:cs typeface="Carlito"/>
              </a:rPr>
              <a:t>sebuah fungsi  </a:t>
            </a:r>
            <a:r>
              <a:rPr sz="5250" dirty="0">
                <a:latin typeface="Carlito"/>
                <a:cs typeface="Carlito"/>
              </a:rPr>
              <a:t>callback.</a:t>
            </a:r>
            <a:endParaRPr sz="525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311" y="0"/>
            <a:ext cx="20093305" cy="1933575"/>
          </a:xfrm>
          <a:custGeom>
            <a:avLst/>
            <a:gdLst/>
            <a:ahLst/>
            <a:cxnLst/>
            <a:rect l="l" t="t" r="r" b="b"/>
            <a:pathLst>
              <a:path w="20093305" h="1933575">
                <a:moveTo>
                  <a:pt x="20092788" y="0"/>
                </a:moveTo>
                <a:lnTo>
                  <a:pt x="0" y="0"/>
                </a:lnTo>
                <a:lnTo>
                  <a:pt x="0" y="1932989"/>
                </a:lnTo>
                <a:lnTo>
                  <a:pt x="20092788" y="1932989"/>
                </a:lnTo>
                <a:lnTo>
                  <a:pt x="20092788" y="0"/>
                </a:lnTo>
                <a:close/>
              </a:path>
            </a:pathLst>
          </a:custGeom>
          <a:solidFill>
            <a:srgbClr val="31ADB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-5" dirty="0"/>
              <a:t>Method-mothod </a:t>
            </a:r>
            <a:r>
              <a:rPr spc="-45" dirty="0"/>
              <a:t>Array</a:t>
            </a:r>
            <a:r>
              <a:rPr dirty="0"/>
              <a:t> </a:t>
            </a:r>
            <a:r>
              <a:rPr spc="5" dirty="0"/>
              <a:t>Lain</a:t>
            </a:r>
            <a:endParaRPr spc="5" dirty="0"/>
          </a:p>
        </p:txBody>
      </p:sp>
      <p:sp>
        <p:nvSpPr>
          <p:cNvPr id="4" name="object 4"/>
          <p:cNvSpPr/>
          <p:nvPr/>
        </p:nvSpPr>
        <p:spPr>
          <a:xfrm>
            <a:off x="1648948" y="2635552"/>
            <a:ext cx="9018943" cy="6040279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4084789" y="5025483"/>
            <a:ext cx="1522792" cy="4684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311" y="0"/>
            <a:ext cx="20093305" cy="1933575"/>
          </a:xfrm>
          <a:custGeom>
            <a:avLst/>
            <a:gdLst/>
            <a:ahLst/>
            <a:cxnLst/>
            <a:rect l="l" t="t" r="r" b="b"/>
            <a:pathLst>
              <a:path w="20093305" h="1933575">
                <a:moveTo>
                  <a:pt x="20092788" y="0"/>
                </a:moveTo>
                <a:lnTo>
                  <a:pt x="0" y="0"/>
                </a:lnTo>
                <a:lnTo>
                  <a:pt x="0" y="1932989"/>
                </a:lnTo>
                <a:lnTo>
                  <a:pt x="20092788" y="1932989"/>
                </a:lnTo>
                <a:lnTo>
                  <a:pt x="20092788" y="0"/>
                </a:lnTo>
                <a:close/>
              </a:path>
            </a:pathLst>
          </a:custGeom>
          <a:solidFill>
            <a:srgbClr val="31ADB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-5" dirty="0"/>
              <a:t>Method-mothod </a:t>
            </a:r>
            <a:r>
              <a:rPr spc="-45" dirty="0"/>
              <a:t>Array</a:t>
            </a:r>
            <a:r>
              <a:rPr dirty="0"/>
              <a:t> </a:t>
            </a:r>
            <a:r>
              <a:rPr spc="5" dirty="0"/>
              <a:t>Lain</a:t>
            </a:r>
            <a:endParaRPr spc="5" dirty="0"/>
          </a:p>
        </p:txBody>
      </p:sp>
      <p:sp>
        <p:nvSpPr>
          <p:cNvPr id="4" name="object 4"/>
          <p:cNvSpPr txBox="1"/>
          <p:nvPr/>
        </p:nvSpPr>
        <p:spPr>
          <a:xfrm>
            <a:off x="2184745" y="2355692"/>
            <a:ext cx="14660244" cy="4369435"/>
          </a:xfrm>
          <a:prstGeom prst="rect">
            <a:avLst/>
          </a:prstGeom>
        </p:spPr>
        <p:txBody>
          <a:bodyPr vert="horz" wrap="square" lIns="0" tIns="1765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90"/>
              </a:spcBef>
            </a:pPr>
            <a:r>
              <a:rPr sz="5250" spc="5" dirty="0">
                <a:latin typeface="Carlito"/>
                <a:cs typeface="Carlito"/>
              </a:rPr>
              <a:t>2. Method</a:t>
            </a:r>
            <a:r>
              <a:rPr sz="5250" spc="25" dirty="0">
                <a:latin typeface="Carlito"/>
                <a:cs typeface="Carlito"/>
              </a:rPr>
              <a:t> </a:t>
            </a:r>
            <a:r>
              <a:rPr sz="5250" spc="5" dirty="0">
                <a:latin typeface="Carlito"/>
                <a:cs typeface="Carlito"/>
              </a:rPr>
              <a:t>includes()</a:t>
            </a:r>
            <a:endParaRPr sz="5250">
              <a:latin typeface="Carlito"/>
              <a:cs typeface="Carlito"/>
            </a:endParaRPr>
          </a:p>
          <a:p>
            <a:pPr marL="577850" marR="5080" indent="-565785">
              <a:lnSpc>
                <a:spcPct val="100000"/>
              </a:lnSpc>
              <a:spcBef>
                <a:spcPts val="1270"/>
              </a:spcBef>
              <a:buFont typeface="Arial" panose="020B0704020202090204"/>
              <a:buChar char="•"/>
              <a:tabLst>
                <a:tab pos="577850" algn="l"/>
                <a:tab pos="578485" algn="l"/>
              </a:tabLst>
            </a:pPr>
            <a:r>
              <a:rPr sz="5250" spc="5" dirty="0">
                <a:latin typeface="Carlito"/>
                <a:cs typeface="Carlito"/>
              </a:rPr>
              <a:t>Method ini berfungsi </a:t>
            </a:r>
            <a:r>
              <a:rPr sz="5250" dirty="0">
                <a:latin typeface="Carlito"/>
                <a:cs typeface="Carlito"/>
              </a:rPr>
              <a:t>untuk </a:t>
            </a:r>
            <a:r>
              <a:rPr sz="5250" spc="5" dirty="0">
                <a:latin typeface="Carlito"/>
                <a:cs typeface="Carlito"/>
              </a:rPr>
              <a:t>mengecek </a:t>
            </a:r>
            <a:r>
              <a:rPr sz="5250" spc="-5" dirty="0">
                <a:latin typeface="Carlito"/>
                <a:cs typeface="Carlito"/>
              </a:rPr>
              <a:t>apakah  </a:t>
            </a:r>
            <a:r>
              <a:rPr sz="5250" spc="5" dirty="0">
                <a:latin typeface="Carlito"/>
                <a:cs typeface="Carlito"/>
              </a:rPr>
              <a:t>sebuah </a:t>
            </a:r>
            <a:r>
              <a:rPr sz="5250" spc="-20" dirty="0">
                <a:latin typeface="Carlito"/>
                <a:cs typeface="Carlito"/>
              </a:rPr>
              <a:t>data </a:t>
            </a:r>
            <a:r>
              <a:rPr sz="5250" spc="10" dirty="0">
                <a:latin typeface="Carlito"/>
                <a:cs typeface="Carlito"/>
              </a:rPr>
              <a:t>ada </a:t>
            </a:r>
            <a:r>
              <a:rPr sz="5250" spc="5" dirty="0">
                <a:latin typeface="Carlito"/>
                <a:cs typeface="Carlito"/>
              </a:rPr>
              <a:t>di dalam </a:t>
            </a:r>
            <a:r>
              <a:rPr sz="5250" spc="-35" dirty="0">
                <a:latin typeface="Carlito"/>
                <a:cs typeface="Carlito"/>
              </a:rPr>
              <a:t>array </a:t>
            </a:r>
            <a:r>
              <a:rPr sz="5250" spc="-20" dirty="0">
                <a:latin typeface="Carlito"/>
                <a:cs typeface="Carlito"/>
              </a:rPr>
              <a:t>atau </a:t>
            </a:r>
            <a:r>
              <a:rPr sz="5250" spc="5" dirty="0">
                <a:latin typeface="Carlito"/>
                <a:cs typeface="Carlito"/>
              </a:rPr>
              <a:t>tidak. </a:t>
            </a:r>
            <a:r>
              <a:rPr sz="5250" spc="-15" dirty="0">
                <a:latin typeface="Carlito"/>
                <a:cs typeface="Carlito"/>
              </a:rPr>
              <a:t>Biasanya  </a:t>
            </a:r>
            <a:r>
              <a:rPr sz="5250" spc="-5" dirty="0">
                <a:latin typeface="Carlito"/>
                <a:cs typeface="Carlito"/>
              </a:rPr>
              <a:t>digunakan </a:t>
            </a:r>
            <a:r>
              <a:rPr sz="5250" dirty="0">
                <a:latin typeface="Carlito"/>
                <a:cs typeface="Carlito"/>
              </a:rPr>
              <a:t>untuk </a:t>
            </a:r>
            <a:r>
              <a:rPr sz="5250" spc="-10" dirty="0">
                <a:latin typeface="Carlito"/>
                <a:cs typeface="Carlito"/>
              </a:rPr>
              <a:t>melakukan </a:t>
            </a:r>
            <a:r>
              <a:rPr sz="5250" dirty="0">
                <a:latin typeface="Carlito"/>
                <a:cs typeface="Carlito"/>
              </a:rPr>
              <a:t>pencarian untuk  </a:t>
            </a:r>
            <a:r>
              <a:rPr sz="5250" spc="-5" dirty="0">
                <a:latin typeface="Carlito"/>
                <a:cs typeface="Carlito"/>
              </a:rPr>
              <a:t>memastikan </a:t>
            </a:r>
            <a:r>
              <a:rPr sz="5250" spc="-20" dirty="0">
                <a:latin typeface="Carlito"/>
                <a:cs typeface="Carlito"/>
              </a:rPr>
              <a:t>data </a:t>
            </a:r>
            <a:r>
              <a:rPr sz="5250" spc="5" dirty="0">
                <a:latin typeface="Carlito"/>
                <a:cs typeface="Carlito"/>
              </a:rPr>
              <a:t>sudah </a:t>
            </a:r>
            <a:r>
              <a:rPr sz="5250" spc="10" dirty="0">
                <a:latin typeface="Carlito"/>
                <a:cs typeface="Carlito"/>
              </a:rPr>
              <a:t>ada </a:t>
            </a:r>
            <a:r>
              <a:rPr sz="5250" spc="5" dirty="0">
                <a:latin typeface="Carlito"/>
                <a:cs typeface="Carlito"/>
              </a:rPr>
              <a:t>di dalam</a:t>
            </a:r>
            <a:r>
              <a:rPr sz="5250" spc="90" dirty="0">
                <a:latin typeface="Carlito"/>
                <a:cs typeface="Carlito"/>
              </a:rPr>
              <a:t> </a:t>
            </a:r>
            <a:r>
              <a:rPr sz="5250" spc="-90" dirty="0">
                <a:latin typeface="Carlito"/>
                <a:cs typeface="Carlito"/>
              </a:rPr>
              <a:t>array.</a:t>
            </a:r>
            <a:endParaRPr sz="525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311" y="0"/>
            <a:ext cx="20093305" cy="1933575"/>
          </a:xfrm>
          <a:custGeom>
            <a:avLst/>
            <a:gdLst/>
            <a:ahLst/>
            <a:cxnLst/>
            <a:rect l="l" t="t" r="r" b="b"/>
            <a:pathLst>
              <a:path w="20093305" h="1933575">
                <a:moveTo>
                  <a:pt x="20092788" y="0"/>
                </a:moveTo>
                <a:lnTo>
                  <a:pt x="0" y="0"/>
                </a:lnTo>
                <a:lnTo>
                  <a:pt x="0" y="1932989"/>
                </a:lnTo>
                <a:lnTo>
                  <a:pt x="20092788" y="1932989"/>
                </a:lnTo>
                <a:lnTo>
                  <a:pt x="20092788" y="0"/>
                </a:lnTo>
                <a:close/>
              </a:path>
            </a:pathLst>
          </a:custGeom>
          <a:solidFill>
            <a:srgbClr val="31ADB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-5" dirty="0"/>
              <a:t>Method-mothod </a:t>
            </a:r>
            <a:r>
              <a:rPr spc="-45" dirty="0"/>
              <a:t>Array</a:t>
            </a:r>
            <a:r>
              <a:rPr dirty="0"/>
              <a:t> </a:t>
            </a:r>
            <a:r>
              <a:rPr spc="5" dirty="0"/>
              <a:t>Lain</a:t>
            </a:r>
            <a:endParaRPr spc="5" dirty="0"/>
          </a:p>
        </p:txBody>
      </p:sp>
      <p:sp>
        <p:nvSpPr>
          <p:cNvPr id="4" name="object 4"/>
          <p:cNvSpPr/>
          <p:nvPr/>
        </p:nvSpPr>
        <p:spPr>
          <a:xfrm>
            <a:off x="2174240" y="2016125"/>
            <a:ext cx="9401175" cy="9149715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3450492" y="4660290"/>
            <a:ext cx="2398013" cy="69794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311" y="0"/>
            <a:ext cx="20093305" cy="1933575"/>
          </a:xfrm>
          <a:custGeom>
            <a:avLst/>
            <a:gdLst/>
            <a:ahLst/>
            <a:cxnLst/>
            <a:rect l="l" t="t" r="r" b="b"/>
            <a:pathLst>
              <a:path w="20093305" h="1933575">
                <a:moveTo>
                  <a:pt x="20092788" y="0"/>
                </a:moveTo>
                <a:lnTo>
                  <a:pt x="0" y="0"/>
                </a:lnTo>
                <a:lnTo>
                  <a:pt x="0" y="1932989"/>
                </a:lnTo>
                <a:lnTo>
                  <a:pt x="20092788" y="1932989"/>
                </a:lnTo>
                <a:lnTo>
                  <a:pt x="20092788" y="0"/>
                </a:lnTo>
                <a:close/>
              </a:path>
            </a:pathLst>
          </a:custGeom>
          <a:solidFill>
            <a:srgbClr val="31ADB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-5" dirty="0">
                <a:solidFill>
                  <a:srgbClr val="000000"/>
                </a:solidFill>
              </a:rPr>
              <a:t>Method-mothod </a:t>
            </a:r>
            <a:r>
              <a:rPr spc="-45" dirty="0">
                <a:solidFill>
                  <a:srgbClr val="000000"/>
                </a:solidFill>
              </a:rPr>
              <a:t>Array</a:t>
            </a:r>
            <a:r>
              <a:rPr dirty="0">
                <a:solidFill>
                  <a:srgbClr val="000000"/>
                </a:solidFill>
              </a:rPr>
              <a:t> </a:t>
            </a:r>
            <a:r>
              <a:rPr spc="5" dirty="0">
                <a:solidFill>
                  <a:srgbClr val="000000"/>
                </a:solidFill>
              </a:rPr>
              <a:t>Lain</a:t>
            </a:r>
            <a:endParaRPr spc="5" dirty="0">
              <a:solidFill>
                <a:srgbClr val="000000"/>
              </a:solidFill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920843" y="2389890"/>
            <a:ext cx="8288020" cy="2760980"/>
          </a:xfrm>
          <a:prstGeom prst="rect">
            <a:avLst/>
          </a:prstGeom>
        </p:spPr>
        <p:txBody>
          <a:bodyPr vert="horz" wrap="square" lIns="0" tIns="177800" rIns="0" bIns="0" rtlCol="0">
            <a:spAutoFit/>
          </a:bodyPr>
          <a:lstStyle/>
          <a:p>
            <a:pPr marL="577850" indent="-565785">
              <a:lnSpc>
                <a:spcPct val="100000"/>
              </a:lnSpc>
              <a:spcBef>
                <a:spcPts val="1400"/>
              </a:spcBef>
              <a:buFont typeface="Arial" panose="020B0704020202090204"/>
              <a:buChar char="•"/>
              <a:tabLst>
                <a:tab pos="577850" algn="l"/>
                <a:tab pos="578485" algn="l"/>
              </a:tabLst>
            </a:pPr>
            <a:r>
              <a:rPr sz="5250" spc="10" dirty="0">
                <a:latin typeface="Carlito"/>
                <a:cs typeface="Carlito"/>
              </a:rPr>
              <a:t>3. </a:t>
            </a:r>
            <a:r>
              <a:rPr sz="5250" spc="5" dirty="0">
                <a:latin typeface="Carlito"/>
                <a:cs typeface="Carlito"/>
              </a:rPr>
              <a:t>Method</a:t>
            </a:r>
            <a:r>
              <a:rPr sz="5250" spc="20" dirty="0">
                <a:latin typeface="Carlito"/>
                <a:cs typeface="Carlito"/>
              </a:rPr>
              <a:t> </a:t>
            </a:r>
            <a:r>
              <a:rPr sz="5250" dirty="0">
                <a:latin typeface="Carlito"/>
                <a:cs typeface="Carlito"/>
              </a:rPr>
              <a:t>sort()</a:t>
            </a:r>
            <a:endParaRPr sz="5250">
              <a:latin typeface="Carlito"/>
              <a:cs typeface="Carlito"/>
            </a:endParaRPr>
          </a:p>
          <a:p>
            <a:pPr marL="12700" marR="5080">
              <a:lnSpc>
                <a:spcPct val="100000"/>
              </a:lnSpc>
              <a:spcBef>
                <a:spcPts val="1270"/>
              </a:spcBef>
            </a:pPr>
            <a:r>
              <a:rPr sz="5250" spc="5" dirty="0">
                <a:latin typeface="Carlito"/>
                <a:cs typeface="Carlito"/>
              </a:rPr>
              <a:t>Method </a:t>
            </a:r>
            <a:r>
              <a:rPr sz="5250" dirty="0">
                <a:latin typeface="Carlito"/>
                <a:cs typeface="Carlito"/>
              </a:rPr>
              <a:t>sort() </a:t>
            </a:r>
            <a:r>
              <a:rPr sz="5250" spc="5" dirty="0">
                <a:latin typeface="Carlito"/>
                <a:cs typeface="Carlito"/>
              </a:rPr>
              <a:t>berfungsi </a:t>
            </a:r>
            <a:r>
              <a:rPr sz="5250" dirty="0">
                <a:latin typeface="Carlito"/>
                <a:cs typeface="Carlito"/>
              </a:rPr>
              <a:t>untuk  mengurutkan </a:t>
            </a:r>
            <a:r>
              <a:rPr sz="5250" spc="-20" dirty="0">
                <a:latin typeface="Carlito"/>
                <a:cs typeface="Carlito"/>
              </a:rPr>
              <a:t>data </a:t>
            </a:r>
            <a:r>
              <a:rPr sz="5250" spc="5" dirty="0">
                <a:latin typeface="Carlito"/>
                <a:cs typeface="Carlito"/>
              </a:rPr>
              <a:t>pada</a:t>
            </a:r>
            <a:r>
              <a:rPr sz="5250" spc="40" dirty="0">
                <a:latin typeface="Carlito"/>
                <a:cs typeface="Carlito"/>
              </a:rPr>
              <a:t> </a:t>
            </a:r>
            <a:r>
              <a:rPr sz="5250" spc="-35" dirty="0">
                <a:latin typeface="Carlito"/>
                <a:cs typeface="Carlito"/>
              </a:rPr>
              <a:t>array</a:t>
            </a:r>
            <a:endParaRPr sz="525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311" y="0"/>
            <a:ext cx="20093305" cy="2004695"/>
          </a:xfrm>
          <a:custGeom>
            <a:avLst/>
            <a:gdLst/>
            <a:ahLst/>
            <a:cxnLst/>
            <a:rect l="l" t="t" r="r" b="b"/>
            <a:pathLst>
              <a:path w="20093305" h="2004695">
                <a:moveTo>
                  <a:pt x="0" y="2004628"/>
                </a:moveTo>
                <a:lnTo>
                  <a:pt x="20092787" y="2004628"/>
                </a:lnTo>
                <a:lnTo>
                  <a:pt x="20092787" y="0"/>
                </a:lnTo>
                <a:lnTo>
                  <a:pt x="0" y="0"/>
                </a:lnTo>
                <a:lnTo>
                  <a:pt x="0" y="2004628"/>
                </a:lnTo>
                <a:close/>
              </a:path>
            </a:pathLst>
          </a:custGeom>
          <a:solidFill>
            <a:srgbClr val="31ADB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11885" y="538798"/>
            <a:ext cx="10785475" cy="92710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-10" dirty="0"/>
              <a:t>Mengenal </a:t>
            </a:r>
            <a:r>
              <a:rPr dirty="0"/>
              <a:t>Tipe </a:t>
            </a:r>
            <a:r>
              <a:rPr spc="-30" dirty="0"/>
              <a:t>Data</a:t>
            </a:r>
            <a:r>
              <a:rPr spc="-50" dirty="0"/>
              <a:t> </a:t>
            </a:r>
            <a:r>
              <a:rPr spc="-5" dirty="0"/>
              <a:t>Js</a:t>
            </a:r>
            <a:endParaRPr spc="-5" dirty="0"/>
          </a:p>
        </p:txBody>
      </p:sp>
      <p:sp>
        <p:nvSpPr>
          <p:cNvPr id="4" name="object 4"/>
          <p:cNvSpPr/>
          <p:nvPr/>
        </p:nvSpPr>
        <p:spPr>
          <a:xfrm>
            <a:off x="15147199" y="70381"/>
            <a:ext cx="1934246" cy="1934246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653414" y="2522815"/>
            <a:ext cx="17031335" cy="68662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4950" spc="-5" dirty="0">
                <a:latin typeface="Carlito"/>
                <a:cs typeface="Carlito"/>
              </a:rPr>
              <a:t>Tipe </a:t>
            </a:r>
            <a:r>
              <a:rPr sz="4950" spc="-30" dirty="0">
                <a:latin typeface="Carlito"/>
                <a:cs typeface="Carlito"/>
              </a:rPr>
              <a:t>data </a:t>
            </a:r>
            <a:r>
              <a:rPr sz="4950" spc="-5" dirty="0">
                <a:latin typeface="Carlito"/>
                <a:cs typeface="Carlito"/>
              </a:rPr>
              <a:t>adalah jenis-jenis </a:t>
            </a:r>
            <a:r>
              <a:rPr sz="4950" spc="-30" dirty="0">
                <a:latin typeface="Carlito"/>
                <a:cs typeface="Carlito"/>
              </a:rPr>
              <a:t>data </a:t>
            </a:r>
            <a:r>
              <a:rPr sz="4950" spc="-20" dirty="0">
                <a:latin typeface="Carlito"/>
                <a:cs typeface="Carlito"/>
              </a:rPr>
              <a:t>yang </a:t>
            </a:r>
            <a:r>
              <a:rPr sz="4950" spc="-5" dirty="0">
                <a:latin typeface="Carlito"/>
                <a:cs typeface="Carlito"/>
              </a:rPr>
              <a:t>bisa </a:t>
            </a:r>
            <a:r>
              <a:rPr sz="4950" spc="-15" dirty="0">
                <a:latin typeface="Carlito"/>
                <a:cs typeface="Carlito"/>
              </a:rPr>
              <a:t>kita </a:t>
            </a:r>
            <a:r>
              <a:rPr sz="4950" spc="-5" dirty="0">
                <a:latin typeface="Carlito"/>
                <a:cs typeface="Carlito"/>
              </a:rPr>
              <a:t>simpan di dalam  </a:t>
            </a:r>
            <a:r>
              <a:rPr sz="4950" spc="-10" dirty="0">
                <a:latin typeface="Carlito"/>
                <a:cs typeface="Carlito"/>
              </a:rPr>
              <a:t>variabel. </a:t>
            </a:r>
            <a:r>
              <a:rPr sz="4950" spc="-5" dirty="0">
                <a:latin typeface="Carlito"/>
                <a:cs typeface="Carlito"/>
              </a:rPr>
              <a:t>Ada </a:t>
            </a:r>
            <a:r>
              <a:rPr sz="4950" spc="-15" dirty="0">
                <a:latin typeface="Carlito"/>
                <a:cs typeface="Carlito"/>
              </a:rPr>
              <a:t>beberapa </a:t>
            </a:r>
            <a:r>
              <a:rPr sz="4950" spc="-5" dirty="0">
                <a:solidFill>
                  <a:srgbClr val="FF0000"/>
                </a:solidFill>
                <a:latin typeface="Carlito"/>
                <a:cs typeface="Carlito"/>
              </a:rPr>
              <a:t>tipe </a:t>
            </a:r>
            <a:r>
              <a:rPr sz="4950" spc="-30" dirty="0">
                <a:solidFill>
                  <a:srgbClr val="FF0000"/>
                </a:solidFill>
                <a:latin typeface="Carlito"/>
                <a:cs typeface="Carlito"/>
              </a:rPr>
              <a:t>data </a:t>
            </a:r>
            <a:r>
              <a:rPr sz="4950" spc="-5" dirty="0">
                <a:latin typeface="Carlito"/>
                <a:cs typeface="Carlito"/>
              </a:rPr>
              <a:t>dalam </a:t>
            </a:r>
            <a:r>
              <a:rPr sz="4950" spc="-20" dirty="0">
                <a:latin typeface="Carlito"/>
                <a:cs typeface="Carlito"/>
              </a:rPr>
              <a:t>pemrograman</a:t>
            </a:r>
            <a:r>
              <a:rPr sz="4950" spc="155" dirty="0">
                <a:latin typeface="Carlito"/>
                <a:cs typeface="Carlito"/>
              </a:rPr>
              <a:t> </a:t>
            </a:r>
            <a:r>
              <a:rPr sz="4950" spc="-20" dirty="0">
                <a:latin typeface="Carlito"/>
                <a:cs typeface="Carlito"/>
              </a:rPr>
              <a:t>Javascript:</a:t>
            </a:r>
            <a:endParaRPr sz="4950">
              <a:latin typeface="Carlito"/>
              <a:cs typeface="Carlito"/>
            </a:endParaRPr>
          </a:p>
          <a:p>
            <a:pPr marL="577850" indent="-565785">
              <a:lnSpc>
                <a:spcPct val="100000"/>
              </a:lnSpc>
              <a:spcBef>
                <a:spcPts val="1185"/>
              </a:spcBef>
              <a:buFont typeface="Arial" panose="020B0704020202090204"/>
              <a:buChar char="•"/>
              <a:tabLst>
                <a:tab pos="577850" algn="l"/>
                <a:tab pos="578485" algn="l"/>
              </a:tabLst>
            </a:pPr>
            <a:r>
              <a:rPr sz="4950" spc="-5" dirty="0">
                <a:latin typeface="Carlito"/>
                <a:cs typeface="Carlito"/>
              </a:rPr>
              <a:t>String </a:t>
            </a:r>
            <a:r>
              <a:rPr sz="4950" spc="-25" dirty="0">
                <a:latin typeface="Carlito"/>
                <a:cs typeface="Carlito"/>
              </a:rPr>
              <a:t>(teks)</a:t>
            </a:r>
            <a:endParaRPr sz="4950">
              <a:latin typeface="Carlito"/>
              <a:cs typeface="Carlito"/>
            </a:endParaRPr>
          </a:p>
          <a:p>
            <a:pPr marL="577850" indent="-565785">
              <a:lnSpc>
                <a:spcPct val="100000"/>
              </a:lnSpc>
              <a:spcBef>
                <a:spcPts val="1185"/>
              </a:spcBef>
              <a:buFont typeface="Arial" panose="020B0704020202090204"/>
              <a:buChar char="•"/>
              <a:tabLst>
                <a:tab pos="577850" algn="l"/>
                <a:tab pos="578485" algn="l"/>
              </a:tabLst>
            </a:pPr>
            <a:r>
              <a:rPr sz="4950" spc="-30" dirty="0">
                <a:latin typeface="Carlito"/>
                <a:cs typeface="Carlito"/>
              </a:rPr>
              <a:t>Integer atau </a:t>
            </a:r>
            <a:r>
              <a:rPr sz="4950" spc="-5" dirty="0">
                <a:latin typeface="Carlito"/>
                <a:cs typeface="Carlito"/>
              </a:rPr>
              <a:t>Number </a:t>
            </a:r>
            <a:r>
              <a:rPr sz="4950" spc="-15" dirty="0">
                <a:latin typeface="Carlito"/>
                <a:cs typeface="Carlito"/>
              </a:rPr>
              <a:t>(bilangan</a:t>
            </a:r>
            <a:r>
              <a:rPr sz="4950" spc="140" dirty="0">
                <a:latin typeface="Carlito"/>
                <a:cs typeface="Carlito"/>
              </a:rPr>
              <a:t> </a:t>
            </a:r>
            <a:r>
              <a:rPr sz="4950" spc="-15" dirty="0">
                <a:latin typeface="Carlito"/>
                <a:cs typeface="Carlito"/>
              </a:rPr>
              <a:t>bulat)</a:t>
            </a:r>
            <a:endParaRPr sz="4950">
              <a:latin typeface="Carlito"/>
              <a:cs typeface="Carlito"/>
            </a:endParaRPr>
          </a:p>
          <a:p>
            <a:pPr marL="577850" indent="-565785">
              <a:lnSpc>
                <a:spcPct val="100000"/>
              </a:lnSpc>
              <a:spcBef>
                <a:spcPts val="1190"/>
              </a:spcBef>
              <a:buFont typeface="Arial" panose="020B0704020202090204"/>
              <a:buChar char="•"/>
              <a:tabLst>
                <a:tab pos="577850" algn="l"/>
                <a:tab pos="578485" algn="l"/>
              </a:tabLst>
            </a:pPr>
            <a:r>
              <a:rPr sz="4950" spc="-10" dirty="0">
                <a:latin typeface="Carlito"/>
                <a:cs typeface="Carlito"/>
              </a:rPr>
              <a:t>Float </a:t>
            </a:r>
            <a:r>
              <a:rPr sz="4950" spc="-15" dirty="0">
                <a:latin typeface="Carlito"/>
                <a:cs typeface="Carlito"/>
              </a:rPr>
              <a:t>(bilangan</a:t>
            </a:r>
            <a:r>
              <a:rPr sz="4950" spc="25" dirty="0">
                <a:latin typeface="Carlito"/>
                <a:cs typeface="Carlito"/>
              </a:rPr>
              <a:t> </a:t>
            </a:r>
            <a:r>
              <a:rPr sz="4950" spc="-20" dirty="0">
                <a:latin typeface="Carlito"/>
                <a:cs typeface="Carlito"/>
              </a:rPr>
              <a:t>Pecahan)</a:t>
            </a:r>
            <a:endParaRPr sz="4950">
              <a:latin typeface="Carlito"/>
              <a:cs typeface="Carlito"/>
            </a:endParaRPr>
          </a:p>
          <a:p>
            <a:pPr marL="577850" indent="-565785">
              <a:lnSpc>
                <a:spcPct val="100000"/>
              </a:lnSpc>
              <a:spcBef>
                <a:spcPts val="1185"/>
              </a:spcBef>
              <a:buFont typeface="Arial" panose="020B0704020202090204"/>
              <a:buChar char="•"/>
              <a:tabLst>
                <a:tab pos="577850" algn="l"/>
                <a:tab pos="578485" algn="l"/>
              </a:tabLst>
            </a:pPr>
            <a:r>
              <a:rPr sz="4950" dirty="0">
                <a:latin typeface="Carlito"/>
                <a:cs typeface="Carlito"/>
              </a:rPr>
              <a:t>Boolean</a:t>
            </a:r>
            <a:endParaRPr sz="4950">
              <a:latin typeface="Carlito"/>
              <a:cs typeface="Carlito"/>
            </a:endParaRPr>
          </a:p>
          <a:p>
            <a:pPr marL="577850" indent="-565785">
              <a:lnSpc>
                <a:spcPct val="100000"/>
              </a:lnSpc>
              <a:spcBef>
                <a:spcPts val="1185"/>
              </a:spcBef>
              <a:buFont typeface="Arial" panose="020B0704020202090204"/>
              <a:buChar char="•"/>
              <a:tabLst>
                <a:tab pos="577850" algn="l"/>
                <a:tab pos="578485" algn="l"/>
              </a:tabLst>
            </a:pPr>
            <a:r>
              <a:rPr sz="4950" spc="-10" dirty="0">
                <a:latin typeface="Carlito"/>
                <a:cs typeface="Carlito"/>
              </a:rPr>
              <a:t>Object</a:t>
            </a:r>
            <a:endParaRPr sz="495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311" y="0"/>
            <a:ext cx="20093305" cy="1933575"/>
          </a:xfrm>
          <a:custGeom>
            <a:avLst/>
            <a:gdLst/>
            <a:ahLst/>
            <a:cxnLst/>
            <a:rect l="l" t="t" r="r" b="b"/>
            <a:pathLst>
              <a:path w="20093305" h="1933575">
                <a:moveTo>
                  <a:pt x="20092788" y="0"/>
                </a:moveTo>
                <a:lnTo>
                  <a:pt x="0" y="0"/>
                </a:lnTo>
                <a:lnTo>
                  <a:pt x="0" y="1932989"/>
                </a:lnTo>
                <a:lnTo>
                  <a:pt x="20092788" y="1932989"/>
                </a:lnTo>
                <a:lnTo>
                  <a:pt x="20092788" y="0"/>
                </a:lnTo>
                <a:close/>
              </a:path>
            </a:pathLst>
          </a:custGeom>
          <a:solidFill>
            <a:srgbClr val="31ADB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-5" dirty="0"/>
              <a:t>Method-mothod </a:t>
            </a:r>
            <a:r>
              <a:rPr spc="-45" dirty="0"/>
              <a:t>Array</a:t>
            </a:r>
            <a:r>
              <a:rPr dirty="0"/>
              <a:t> </a:t>
            </a:r>
            <a:r>
              <a:rPr spc="5" dirty="0"/>
              <a:t>Lain</a:t>
            </a:r>
            <a:endParaRPr spc="5" dirty="0"/>
          </a:p>
        </p:txBody>
      </p:sp>
      <p:sp>
        <p:nvSpPr>
          <p:cNvPr id="4" name="object 4"/>
          <p:cNvSpPr/>
          <p:nvPr/>
        </p:nvSpPr>
        <p:spPr>
          <a:xfrm>
            <a:off x="1455398" y="2791398"/>
            <a:ext cx="9527955" cy="6035252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2314151" y="4645573"/>
            <a:ext cx="5589032" cy="6472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0" y="0"/>
            <a:ext cx="20060285" cy="11287760"/>
          </a:xfrm>
          <a:custGeom>
            <a:avLst/>
            <a:gdLst/>
            <a:ahLst/>
            <a:cxnLst/>
            <a:rect l="l" t="t" r="r" b="b"/>
            <a:pathLst>
              <a:path w="20060285" h="11287760">
                <a:moveTo>
                  <a:pt x="0" y="11287503"/>
                </a:moveTo>
                <a:lnTo>
                  <a:pt x="20060110" y="11287503"/>
                </a:lnTo>
                <a:lnTo>
                  <a:pt x="20060110" y="0"/>
                </a:lnTo>
                <a:lnTo>
                  <a:pt x="0" y="0"/>
                </a:lnTo>
                <a:lnTo>
                  <a:pt x="0" y="11287503"/>
                </a:lnTo>
                <a:close/>
              </a:path>
            </a:pathLst>
          </a:custGeom>
          <a:solidFill>
            <a:srgbClr val="31ADB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080760" y="3925570"/>
            <a:ext cx="8646160" cy="19856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" algn="l">
              <a:lnSpc>
                <a:spcPct val="100000"/>
              </a:lnSpc>
              <a:spcBef>
                <a:spcPts val="100"/>
              </a:spcBef>
            </a:pPr>
            <a:r>
              <a:rPr sz="6600" spc="-145" dirty="0">
                <a:latin typeface="Arial" panose="020B0704020202090204"/>
                <a:cs typeface="Arial" panose="020B0704020202090204"/>
              </a:rPr>
              <a:t>Bab</a:t>
            </a:r>
            <a:r>
              <a:rPr sz="6600" spc="-60" dirty="0">
                <a:latin typeface="Arial" panose="020B0704020202090204"/>
                <a:cs typeface="Arial" panose="020B0704020202090204"/>
              </a:rPr>
              <a:t> </a:t>
            </a:r>
            <a:r>
              <a:rPr sz="6600" spc="290" dirty="0">
                <a:latin typeface="Arial" panose="020B0704020202090204"/>
                <a:cs typeface="Arial" panose="020B0704020202090204"/>
              </a:rPr>
              <a:t>8</a:t>
            </a:r>
            <a:endParaRPr sz="6600">
              <a:latin typeface="Arial" panose="020B0704020202090204"/>
              <a:cs typeface="Arial" panose="020B0704020202090204"/>
            </a:endParaRPr>
          </a:p>
          <a:p>
            <a:pPr algn="l">
              <a:lnSpc>
                <a:spcPct val="100000"/>
              </a:lnSpc>
              <a:spcBef>
                <a:spcPts val="385"/>
              </a:spcBef>
            </a:pPr>
            <a:r>
              <a:rPr sz="5900" spc="20" dirty="0"/>
              <a:t>DOM</a:t>
            </a:r>
            <a:r>
              <a:rPr sz="5900" spc="-80" dirty="0"/>
              <a:t> </a:t>
            </a:r>
            <a:r>
              <a:rPr sz="5900" spc="-5" dirty="0"/>
              <a:t>JavaScript</a:t>
            </a:r>
            <a:endParaRPr sz="5900"/>
          </a:p>
        </p:txBody>
      </p:sp>
      <p:sp>
        <p:nvSpPr>
          <p:cNvPr id="6" name="object 6"/>
          <p:cNvSpPr/>
          <p:nvPr/>
        </p:nvSpPr>
        <p:spPr>
          <a:xfrm>
            <a:off x="1715559" y="3454999"/>
            <a:ext cx="3212433" cy="3212433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311" y="0"/>
            <a:ext cx="20093305" cy="1933575"/>
          </a:xfrm>
          <a:custGeom>
            <a:avLst/>
            <a:gdLst/>
            <a:ahLst/>
            <a:cxnLst/>
            <a:rect l="l" t="t" r="r" b="b"/>
            <a:pathLst>
              <a:path w="20093305" h="1933575">
                <a:moveTo>
                  <a:pt x="20092788" y="0"/>
                </a:moveTo>
                <a:lnTo>
                  <a:pt x="0" y="0"/>
                </a:lnTo>
                <a:lnTo>
                  <a:pt x="0" y="1932989"/>
                </a:lnTo>
                <a:lnTo>
                  <a:pt x="20092788" y="1932989"/>
                </a:lnTo>
                <a:lnTo>
                  <a:pt x="20092788" y="0"/>
                </a:lnTo>
                <a:close/>
              </a:path>
            </a:pathLst>
          </a:custGeom>
          <a:solidFill>
            <a:srgbClr val="31ADB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448435" y="319405"/>
            <a:ext cx="10815320" cy="1128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250" spc="-5" dirty="0"/>
              <a:t>DOM </a:t>
            </a:r>
            <a:r>
              <a:rPr sz="7250" dirty="0"/>
              <a:t>API</a:t>
            </a:r>
            <a:r>
              <a:rPr sz="7250" spc="-55" dirty="0"/>
              <a:t> </a:t>
            </a:r>
            <a:r>
              <a:rPr sz="7250" dirty="0"/>
              <a:t>Js</a:t>
            </a:r>
            <a:endParaRPr sz="7250"/>
          </a:p>
        </p:txBody>
      </p:sp>
      <p:sp>
        <p:nvSpPr>
          <p:cNvPr id="4" name="object 4"/>
          <p:cNvSpPr txBox="1"/>
          <p:nvPr/>
        </p:nvSpPr>
        <p:spPr>
          <a:xfrm>
            <a:off x="1448249" y="2499160"/>
            <a:ext cx="16767810" cy="533463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577850" marR="2798445" indent="-565785">
              <a:lnSpc>
                <a:spcPct val="101000"/>
              </a:lnSpc>
              <a:spcBef>
                <a:spcPts val="85"/>
              </a:spcBef>
              <a:buFont typeface="Arial" panose="020B0704020202090204"/>
              <a:buChar char="•"/>
              <a:tabLst>
                <a:tab pos="577850" algn="l"/>
                <a:tab pos="578485" algn="l"/>
              </a:tabLst>
            </a:pPr>
            <a:r>
              <a:rPr sz="5250" spc="-10" dirty="0">
                <a:latin typeface="Carlito"/>
                <a:cs typeface="Carlito"/>
              </a:rPr>
              <a:t>Saat kamu </a:t>
            </a:r>
            <a:r>
              <a:rPr sz="5250" dirty="0">
                <a:latin typeface="Carlito"/>
                <a:cs typeface="Carlito"/>
              </a:rPr>
              <a:t>memutuskan </a:t>
            </a:r>
            <a:r>
              <a:rPr sz="5250" spc="-15" dirty="0">
                <a:latin typeface="Carlito"/>
                <a:cs typeface="Carlito"/>
              </a:rPr>
              <a:t>akan </a:t>
            </a:r>
            <a:r>
              <a:rPr sz="5250" spc="5" dirty="0">
                <a:latin typeface="Carlito"/>
                <a:cs typeface="Carlito"/>
              </a:rPr>
              <a:t>belajar </a:t>
            </a:r>
            <a:r>
              <a:rPr sz="5250" spc="-10" dirty="0">
                <a:latin typeface="Carlito"/>
                <a:cs typeface="Carlito"/>
              </a:rPr>
              <a:t>Javascript,  </a:t>
            </a:r>
            <a:r>
              <a:rPr sz="5250" spc="-15" dirty="0">
                <a:latin typeface="Carlito"/>
                <a:cs typeface="Carlito"/>
              </a:rPr>
              <a:t>maka </a:t>
            </a:r>
            <a:r>
              <a:rPr sz="5250" b="1" spc="-5" dirty="0">
                <a:solidFill>
                  <a:srgbClr val="FF0000"/>
                </a:solidFill>
                <a:latin typeface="Carlito"/>
                <a:cs typeface="Carlito"/>
              </a:rPr>
              <a:t>wajib </a:t>
            </a:r>
            <a:r>
              <a:rPr sz="5250" spc="-25" dirty="0">
                <a:latin typeface="Carlito"/>
                <a:cs typeface="Carlito"/>
              </a:rPr>
              <a:t>hukumnya </a:t>
            </a:r>
            <a:r>
              <a:rPr sz="5250" spc="10" dirty="0">
                <a:latin typeface="Carlito"/>
                <a:cs typeface="Carlito"/>
              </a:rPr>
              <a:t>memahami </a:t>
            </a:r>
            <a:r>
              <a:rPr sz="5250" spc="-15" dirty="0">
                <a:latin typeface="Carlito"/>
                <a:cs typeface="Carlito"/>
              </a:rPr>
              <a:t>tentang</a:t>
            </a:r>
            <a:r>
              <a:rPr sz="5250" spc="175" dirty="0">
                <a:latin typeface="Carlito"/>
                <a:cs typeface="Carlito"/>
              </a:rPr>
              <a:t> </a:t>
            </a:r>
            <a:r>
              <a:rPr sz="5250" spc="10" dirty="0">
                <a:latin typeface="Carlito"/>
                <a:cs typeface="Carlito"/>
              </a:rPr>
              <a:t>DOM.</a:t>
            </a:r>
            <a:endParaRPr sz="5250">
              <a:latin typeface="Carlito"/>
              <a:cs typeface="Carlito"/>
            </a:endParaRPr>
          </a:p>
          <a:p>
            <a:pPr marL="577850" indent="-565785">
              <a:lnSpc>
                <a:spcPct val="100000"/>
              </a:lnSpc>
              <a:spcBef>
                <a:spcPts val="1300"/>
              </a:spcBef>
              <a:buFont typeface="Arial" panose="020B0704020202090204"/>
              <a:buChar char="•"/>
              <a:tabLst>
                <a:tab pos="577850" algn="l"/>
                <a:tab pos="578485" algn="l"/>
              </a:tabLst>
            </a:pPr>
            <a:r>
              <a:rPr sz="5250" spc="-5" dirty="0">
                <a:latin typeface="Carlito"/>
                <a:cs typeface="Carlito"/>
              </a:rPr>
              <a:t>Mengapa </a:t>
            </a:r>
            <a:r>
              <a:rPr sz="5250" spc="-25" dirty="0">
                <a:latin typeface="Carlito"/>
                <a:cs typeface="Carlito"/>
              </a:rPr>
              <a:t>Wajib </a:t>
            </a:r>
            <a:r>
              <a:rPr sz="5250" spc="10" dirty="0">
                <a:latin typeface="Carlito"/>
                <a:cs typeface="Carlito"/>
              </a:rPr>
              <a:t>?</a:t>
            </a:r>
            <a:r>
              <a:rPr sz="5250" spc="65" dirty="0">
                <a:latin typeface="Carlito"/>
                <a:cs typeface="Carlito"/>
              </a:rPr>
              <a:t> </a:t>
            </a:r>
            <a:r>
              <a:rPr sz="5250" spc="-15" dirty="0">
                <a:latin typeface="Carlito"/>
                <a:cs typeface="Carlito"/>
              </a:rPr>
              <a:t>Karena…</a:t>
            </a:r>
            <a:endParaRPr sz="5250">
              <a:latin typeface="Carlito"/>
              <a:cs typeface="Carlito"/>
            </a:endParaRPr>
          </a:p>
          <a:p>
            <a:pPr marL="577850" marR="1333500" indent="-565785">
              <a:lnSpc>
                <a:spcPct val="101000"/>
              </a:lnSpc>
              <a:spcBef>
                <a:spcPts val="1265"/>
              </a:spcBef>
              <a:buFont typeface="Arial" panose="020B0704020202090204"/>
              <a:buChar char="•"/>
              <a:tabLst>
                <a:tab pos="577850" algn="l"/>
                <a:tab pos="578485" algn="l"/>
              </a:tabLst>
            </a:pPr>
            <a:r>
              <a:rPr sz="5250" spc="5" dirty="0">
                <a:latin typeface="Carlito"/>
                <a:cs typeface="Carlito"/>
              </a:rPr>
              <a:t>Salah </a:t>
            </a:r>
            <a:r>
              <a:rPr sz="5250" spc="-5" dirty="0">
                <a:latin typeface="Carlito"/>
                <a:cs typeface="Carlito"/>
              </a:rPr>
              <a:t>satu </a:t>
            </a:r>
            <a:r>
              <a:rPr sz="5250" spc="-10" dirty="0">
                <a:latin typeface="Carlito"/>
                <a:cs typeface="Carlito"/>
              </a:rPr>
              <a:t>tugas </a:t>
            </a:r>
            <a:r>
              <a:rPr sz="5250" dirty="0">
                <a:latin typeface="Carlito"/>
                <a:cs typeface="Carlito"/>
              </a:rPr>
              <a:t>utama </a:t>
            </a:r>
            <a:r>
              <a:rPr sz="5250" spc="-15" dirty="0">
                <a:latin typeface="Carlito"/>
                <a:cs typeface="Carlito"/>
              </a:rPr>
              <a:t>Javascript </a:t>
            </a:r>
            <a:r>
              <a:rPr sz="5250" spc="5" dirty="0">
                <a:latin typeface="Carlito"/>
                <a:cs typeface="Carlito"/>
              </a:rPr>
              <a:t>di dalam </a:t>
            </a:r>
            <a:r>
              <a:rPr sz="5250" spc="-5" dirty="0">
                <a:latin typeface="Carlito"/>
                <a:cs typeface="Carlito"/>
              </a:rPr>
              <a:t>web </a:t>
            </a:r>
            <a:r>
              <a:rPr sz="5250" spc="5" dirty="0">
                <a:latin typeface="Carlito"/>
                <a:cs typeface="Carlito"/>
              </a:rPr>
              <a:t>adalah  membuat halaman </a:t>
            </a:r>
            <a:r>
              <a:rPr sz="5250" spc="-5" dirty="0">
                <a:latin typeface="Carlito"/>
                <a:cs typeface="Carlito"/>
              </a:rPr>
              <a:t>web </a:t>
            </a:r>
            <a:r>
              <a:rPr sz="5250" spc="-15" dirty="0">
                <a:latin typeface="Carlito"/>
                <a:cs typeface="Carlito"/>
              </a:rPr>
              <a:t>agar </a:t>
            </a:r>
            <a:r>
              <a:rPr sz="5250" spc="-10" dirty="0">
                <a:latin typeface="Carlito"/>
                <a:cs typeface="Carlito"/>
              </a:rPr>
              <a:t>terlihat</a:t>
            </a:r>
            <a:r>
              <a:rPr sz="5250" spc="130" dirty="0">
                <a:latin typeface="Carlito"/>
                <a:cs typeface="Carlito"/>
              </a:rPr>
              <a:t> </a:t>
            </a:r>
            <a:r>
              <a:rPr sz="5250" spc="5" dirty="0">
                <a:latin typeface="Carlito"/>
                <a:cs typeface="Carlito"/>
              </a:rPr>
              <a:t>dinamis.</a:t>
            </a:r>
            <a:endParaRPr sz="5250">
              <a:latin typeface="Carlito"/>
              <a:cs typeface="Carlito"/>
            </a:endParaRPr>
          </a:p>
          <a:p>
            <a:pPr marL="577850" indent="-565785">
              <a:lnSpc>
                <a:spcPct val="100000"/>
              </a:lnSpc>
              <a:spcBef>
                <a:spcPts val="1300"/>
              </a:spcBef>
              <a:buFont typeface="Arial" panose="020B0704020202090204"/>
              <a:buChar char="•"/>
              <a:tabLst>
                <a:tab pos="577850" algn="l"/>
                <a:tab pos="578485" algn="l"/>
              </a:tabLst>
            </a:pPr>
            <a:r>
              <a:rPr sz="5250" spc="5" dirty="0">
                <a:latin typeface="Carlito"/>
                <a:cs typeface="Carlito"/>
              </a:rPr>
              <a:t>Hal ini bisa </a:t>
            </a:r>
            <a:r>
              <a:rPr sz="5250" spc="-15" dirty="0">
                <a:latin typeface="Carlito"/>
                <a:cs typeface="Carlito"/>
              </a:rPr>
              <a:t>dilakukan </a:t>
            </a:r>
            <a:r>
              <a:rPr sz="5250" spc="5" dirty="0">
                <a:latin typeface="Carlito"/>
                <a:cs typeface="Carlito"/>
              </a:rPr>
              <a:t>oleh </a:t>
            </a:r>
            <a:r>
              <a:rPr sz="5250" spc="-15" dirty="0">
                <a:latin typeface="Carlito"/>
                <a:cs typeface="Carlito"/>
              </a:rPr>
              <a:t>Javascript </a:t>
            </a:r>
            <a:r>
              <a:rPr sz="5250" spc="-10" dirty="0">
                <a:latin typeface="Carlito"/>
                <a:cs typeface="Carlito"/>
              </a:rPr>
              <a:t>dengan </a:t>
            </a:r>
            <a:r>
              <a:rPr sz="5250" dirty="0">
                <a:latin typeface="Carlito"/>
                <a:cs typeface="Carlito"/>
              </a:rPr>
              <a:t>bantuan</a:t>
            </a:r>
            <a:r>
              <a:rPr sz="5250" spc="300" dirty="0">
                <a:latin typeface="Carlito"/>
                <a:cs typeface="Carlito"/>
              </a:rPr>
              <a:t> </a:t>
            </a:r>
            <a:r>
              <a:rPr sz="5250" spc="10" dirty="0">
                <a:latin typeface="Carlito"/>
                <a:cs typeface="Carlito"/>
              </a:rPr>
              <a:t>DOM.</a:t>
            </a:r>
            <a:endParaRPr sz="525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311" y="0"/>
            <a:ext cx="20093305" cy="1933575"/>
          </a:xfrm>
          <a:custGeom>
            <a:avLst/>
            <a:gdLst/>
            <a:ahLst/>
            <a:cxnLst/>
            <a:rect l="l" t="t" r="r" b="b"/>
            <a:pathLst>
              <a:path w="20093305" h="1933575">
                <a:moveTo>
                  <a:pt x="20092788" y="0"/>
                </a:moveTo>
                <a:lnTo>
                  <a:pt x="0" y="0"/>
                </a:lnTo>
                <a:lnTo>
                  <a:pt x="0" y="1932989"/>
                </a:lnTo>
                <a:lnTo>
                  <a:pt x="20092788" y="1932989"/>
                </a:lnTo>
                <a:lnTo>
                  <a:pt x="20092788" y="0"/>
                </a:lnTo>
                <a:close/>
              </a:path>
            </a:pathLst>
          </a:custGeom>
          <a:solidFill>
            <a:srgbClr val="31ADB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971675" y="319405"/>
            <a:ext cx="11543665" cy="1128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250" dirty="0"/>
              <a:t>Apa itu </a:t>
            </a:r>
            <a:r>
              <a:rPr sz="7250" spc="-5" dirty="0"/>
              <a:t>DOM</a:t>
            </a:r>
            <a:r>
              <a:rPr sz="7250" spc="-75" dirty="0"/>
              <a:t> </a:t>
            </a:r>
            <a:r>
              <a:rPr sz="7250" dirty="0"/>
              <a:t>API?</a:t>
            </a:r>
            <a:endParaRPr sz="7250"/>
          </a:p>
        </p:txBody>
      </p:sp>
      <p:sp>
        <p:nvSpPr>
          <p:cNvPr id="4" name="object 4"/>
          <p:cNvSpPr txBox="1"/>
          <p:nvPr/>
        </p:nvSpPr>
        <p:spPr>
          <a:xfrm>
            <a:off x="1067956" y="2556764"/>
            <a:ext cx="8453120" cy="6803390"/>
          </a:xfrm>
          <a:prstGeom prst="rect">
            <a:avLst/>
          </a:prstGeom>
        </p:spPr>
        <p:txBody>
          <a:bodyPr vert="horz" wrap="square" lIns="0" tIns="92710" rIns="0" bIns="0" rtlCol="0">
            <a:spAutoFit/>
          </a:bodyPr>
          <a:lstStyle/>
          <a:p>
            <a:pPr marL="577850" marR="752475" indent="-565785">
              <a:lnSpc>
                <a:spcPts val="4990"/>
              </a:lnSpc>
              <a:spcBef>
                <a:spcPts val="730"/>
              </a:spcBef>
              <a:buFont typeface="Arial" panose="020B0704020202090204"/>
              <a:buChar char="•"/>
              <a:tabLst>
                <a:tab pos="577850" algn="l"/>
                <a:tab pos="578485" algn="l"/>
              </a:tabLst>
            </a:pPr>
            <a:r>
              <a:rPr sz="4000" spc="10" dirty="0">
                <a:latin typeface="Carlito"/>
                <a:cs typeface="Carlito"/>
              </a:rPr>
              <a:t>DOM </a:t>
            </a:r>
            <a:r>
              <a:rPr sz="4000" dirty="0">
                <a:latin typeface="Carlito"/>
                <a:cs typeface="Carlito"/>
              </a:rPr>
              <a:t>merupakan </a:t>
            </a:r>
            <a:r>
              <a:rPr sz="4000" spc="-15" dirty="0">
                <a:latin typeface="Carlito"/>
                <a:cs typeface="Carlito"/>
              </a:rPr>
              <a:t>singkatan  </a:t>
            </a:r>
            <a:r>
              <a:rPr sz="4000" dirty="0">
                <a:latin typeface="Carlito"/>
                <a:cs typeface="Carlito"/>
              </a:rPr>
              <a:t>dari </a:t>
            </a:r>
            <a:r>
              <a:rPr sz="4000" b="1" i="1" dirty="0">
                <a:solidFill>
                  <a:srgbClr val="FF0000"/>
                </a:solidFill>
                <a:latin typeface="Carlito"/>
                <a:cs typeface="Carlito"/>
              </a:rPr>
              <a:t>Document </a:t>
            </a:r>
            <a:r>
              <a:rPr sz="4000" b="1" i="1" spc="5" dirty="0">
                <a:solidFill>
                  <a:srgbClr val="FF0000"/>
                </a:solidFill>
                <a:latin typeface="Carlito"/>
                <a:cs typeface="Carlito"/>
              </a:rPr>
              <a:t>Object</a:t>
            </a:r>
            <a:r>
              <a:rPr sz="4000" b="1" i="1" spc="-114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4000" b="1" i="1" spc="10" dirty="0">
                <a:solidFill>
                  <a:srgbClr val="FF0000"/>
                </a:solidFill>
                <a:latin typeface="Carlito"/>
                <a:cs typeface="Carlito"/>
              </a:rPr>
              <a:t>Model</a:t>
            </a:r>
            <a:r>
              <a:rPr sz="4000" spc="10" dirty="0">
                <a:latin typeface="Carlito"/>
                <a:cs typeface="Carlito"/>
              </a:rPr>
              <a:t>.</a:t>
            </a:r>
            <a:endParaRPr sz="4000">
              <a:latin typeface="Carlito"/>
              <a:cs typeface="Carlito"/>
            </a:endParaRPr>
          </a:p>
          <a:p>
            <a:pPr marL="577850" marR="5080" indent="-565785">
              <a:lnSpc>
                <a:spcPts val="4990"/>
              </a:lnSpc>
              <a:spcBef>
                <a:spcPts val="1100"/>
              </a:spcBef>
              <a:buFont typeface="Arial" panose="020B0704020202090204"/>
              <a:buChar char="•"/>
              <a:tabLst>
                <a:tab pos="577850" algn="l"/>
                <a:tab pos="578485" algn="l"/>
              </a:tabLst>
            </a:pPr>
            <a:r>
              <a:rPr sz="4000" spc="-15" dirty="0">
                <a:latin typeface="Carlito"/>
                <a:cs typeface="Carlito"/>
              </a:rPr>
              <a:t>Artinya, </a:t>
            </a:r>
            <a:r>
              <a:rPr sz="4000" spc="-5" dirty="0">
                <a:latin typeface="Carlito"/>
                <a:cs typeface="Carlito"/>
              </a:rPr>
              <a:t>dokumen </a:t>
            </a:r>
            <a:r>
              <a:rPr sz="4000" spc="5" dirty="0">
                <a:latin typeface="Carlito"/>
                <a:cs typeface="Carlito"/>
              </a:rPr>
              <a:t>(HTML) </a:t>
            </a:r>
            <a:r>
              <a:rPr sz="4000" spc="-15" dirty="0">
                <a:latin typeface="Carlito"/>
                <a:cs typeface="Carlito"/>
              </a:rPr>
              <a:t>yang  </a:t>
            </a:r>
            <a:r>
              <a:rPr sz="4000" spc="-5" dirty="0">
                <a:latin typeface="Carlito"/>
                <a:cs typeface="Carlito"/>
              </a:rPr>
              <a:t>dimodelkan </a:t>
            </a:r>
            <a:r>
              <a:rPr sz="4000" spc="5" dirty="0">
                <a:latin typeface="Carlito"/>
                <a:cs typeface="Carlito"/>
              </a:rPr>
              <a:t>dalam sebuah</a:t>
            </a:r>
            <a:r>
              <a:rPr sz="4000" spc="-25" dirty="0">
                <a:latin typeface="Carlito"/>
                <a:cs typeface="Carlito"/>
              </a:rPr>
              <a:t> </a:t>
            </a:r>
            <a:r>
              <a:rPr sz="4000" dirty="0">
                <a:latin typeface="Carlito"/>
                <a:cs typeface="Carlito"/>
              </a:rPr>
              <a:t>objek.</a:t>
            </a:r>
            <a:endParaRPr sz="4000">
              <a:latin typeface="Carlito"/>
              <a:cs typeface="Carlito"/>
            </a:endParaRPr>
          </a:p>
          <a:p>
            <a:pPr marL="577850" marR="90805" indent="-565785">
              <a:lnSpc>
                <a:spcPct val="90000"/>
              </a:lnSpc>
              <a:spcBef>
                <a:spcPts val="1030"/>
              </a:spcBef>
              <a:buFont typeface="Arial" panose="020B0704020202090204"/>
              <a:buChar char="•"/>
              <a:tabLst>
                <a:tab pos="577850" algn="l"/>
                <a:tab pos="578485" algn="l"/>
              </a:tabLst>
            </a:pPr>
            <a:r>
              <a:rPr sz="4000" spc="5" dirty="0">
                <a:latin typeface="Carlito"/>
                <a:cs typeface="Carlito"/>
              </a:rPr>
              <a:t>Objek </a:t>
            </a:r>
            <a:r>
              <a:rPr sz="4000" dirty="0">
                <a:latin typeface="Carlito"/>
                <a:cs typeface="Carlito"/>
              </a:rPr>
              <a:t>dari </a:t>
            </a:r>
            <a:r>
              <a:rPr sz="4000" spc="-5" dirty="0">
                <a:latin typeface="Carlito"/>
                <a:cs typeface="Carlito"/>
              </a:rPr>
              <a:t>dokumen </a:t>
            </a:r>
            <a:r>
              <a:rPr sz="4000" spc="5" dirty="0">
                <a:latin typeface="Carlito"/>
                <a:cs typeface="Carlito"/>
              </a:rPr>
              <a:t>ini  </a:t>
            </a:r>
            <a:r>
              <a:rPr sz="4000" spc="-15" dirty="0">
                <a:latin typeface="Carlito"/>
                <a:cs typeface="Carlito"/>
              </a:rPr>
              <a:t>menyediakan </a:t>
            </a:r>
            <a:r>
              <a:rPr sz="4000" spc="-5" dirty="0">
                <a:latin typeface="Carlito"/>
                <a:cs typeface="Carlito"/>
              </a:rPr>
              <a:t>sekumpulan </a:t>
            </a:r>
            <a:r>
              <a:rPr sz="4000" dirty="0">
                <a:latin typeface="Carlito"/>
                <a:cs typeface="Carlito"/>
              </a:rPr>
              <a:t>fungsi  </a:t>
            </a:r>
            <a:r>
              <a:rPr sz="4000" spc="5" dirty="0">
                <a:latin typeface="Carlito"/>
                <a:cs typeface="Carlito"/>
              </a:rPr>
              <a:t>dan </a:t>
            </a:r>
            <a:r>
              <a:rPr sz="4000" spc="-10" dirty="0">
                <a:latin typeface="Carlito"/>
                <a:cs typeface="Carlito"/>
              </a:rPr>
              <a:t>atribut/data yang </a:t>
            </a:r>
            <a:r>
              <a:rPr sz="4000" spc="5" dirty="0">
                <a:latin typeface="Carlito"/>
                <a:cs typeface="Carlito"/>
              </a:rPr>
              <a:t>bisa </a:t>
            </a:r>
            <a:r>
              <a:rPr sz="4000" spc="-10" dirty="0">
                <a:latin typeface="Carlito"/>
                <a:cs typeface="Carlito"/>
              </a:rPr>
              <a:t>kita  </a:t>
            </a:r>
            <a:r>
              <a:rPr sz="4000" spc="-15" dirty="0">
                <a:latin typeface="Carlito"/>
                <a:cs typeface="Carlito"/>
              </a:rPr>
              <a:t>manfaatkan </a:t>
            </a:r>
            <a:r>
              <a:rPr sz="4000" spc="5" dirty="0">
                <a:latin typeface="Carlito"/>
                <a:cs typeface="Carlito"/>
              </a:rPr>
              <a:t>dalam membuat  </a:t>
            </a:r>
            <a:r>
              <a:rPr sz="4000" spc="-20" dirty="0">
                <a:latin typeface="Carlito"/>
                <a:cs typeface="Carlito"/>
              </a:rPr>
              <a:t>program </a:t>
            </a:r>
            <a:r>
              <a:rPr sz="4000" spc="-10" dirty="0">
                <a:latin typeface="Carlito"/>
                <a:cs typeface="Carlito"/>
              </a:rPr>
              <a:t>Javascript. </a:t>
            </a:r>
            <a:r>
              <a:rPr sz="4000" spc="5" dirty="0">
                <a:latin typeface="Carlito"/>
                <a:cs typeface="Carlito"/>
              </a:rPr>
              <a:t>Inilah </a:t>
            </a:r>
            <a:r>
              <a:rPr sz="4000" spc="-10" dirty="0">
                <a:latin typeface="Carlito"/>
                <a:cs typeface="Carlito"/>
              </a:rPr>
              <a:t>yang  </a:t>
            </a:r>
            <a:r>
              <a:rPr sz="4000" dirty="0">
                <a:latin typeface="Carlito"/>
                <a:cs typeface="Carlito"/>
              </a:rPr>
              <a:t>disebut </a:t>
            </a:r>
            <a:r>
              <a:rPr sz="4000" spc="5" dirty="0">
                <a:latin typeface="Carlito"/>
                <a:cs typeface="Carlito"/>
              </a:rPr>
              <a:t>API </a:t>
            </a:r>
            <a:r>
              <a:rPr sz="4000" i="1" dirty="0">
                <a:latin typeface="Carlito"/>
                <a:cs typeface="Carlito"/>
              </a:rPr>
              <a:t>(Application  </a:t>
            </a:r>
            <a:r>
              <a:rPr sz="4000" i="1" spc="5" dirty="0">
                <a:latin typeface="Carlito"/>
                <a:cs typeface="Carlito"/>
              </a:rPr>
              <a:t>Programming</a:t>
            </a:r>
            <a:r>
              <a:rPr sz="4000" i="1" spc="-30" dirty="0">
                <a:latin typeface="Carlito"/>
                <a:cs typeface="Carlito"/>
              </a:rPr>
              <a:t> </a:t>
            </a:r>
            <a:r>
              <a:rPr sz="4000" i="1" spc="-15" dirty="0">
                <a:latin typeface="Carlito"/>
                <a:cs typeface="Carlito"/>
              </a:rPr>
              <a:t>Interface)</a:t>
            </a:r>
            <a:r>
              <a:rPr sz="4000" spc="-15" dirty="0">
                <a:latin typeface="Carlito"/>
                <a:cs typeface="Carlito"/>
              </a:rPr>
              <a:t>.</a:t>
            </a:r>
            <a:endParaRPr sz="4000" spc="-15" dirty="0">
              <a:latin typeface="Carlito"/>
              <a:cs typeface="Carlito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0219207" y="2639323"/>
            <a:ext cx="9256813" cy="5415639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311" y="0"/>
            <a:ext cx="20093305" cy="1933575"/>
          </a:xfrm>
          <a:custGeom>
            <a:avLst/>
            <a:gdLst/>
            <a:ahLst/>
            <a:cxnLst/>
            <a:rect l="l" t="t" r="r" b="b"/>
            <a:pathLst>
              <a:path w="20093305" h="1933575">
                <a:moveTo>
                  <a:pt x="20092788" y="0"/>
                </a:moveTo>
                <a:lnTo>
                  <a:pt x="0" y="0"/>
                </a:lnTo>
                <a:lnTo>
                  <a:pt x="0" y="1932989"/>
                </a:lnTo>
                <a:lnTo>
                  <a:pt x="20092788" y="1932989"/>
                </a:lnTo>
                <a:lnTo>
                  <a:pt x="20092788" y="0"/>
                </a:lnTo>
                <a:close/>
              </a:path>
            </a:pathLst>
          </a:custGeom>
          <a:solidFill>
            <a:srgbClr val="31ADB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68070" y="367030"/>
            <a:ext cx="16233140" cy="11290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250" spc="-15" dirty="0"/>
              <a:t>Bagaimana </a:t>
            </a:r>
            <a:r>
              <a:rPr sz="7250" spc="-40" dirty="0"/>
              <a:t>Cara </a:t>
            </a:r>
            <a:r>
              <a:rPr sz="7250" spc="-5" dirty="0"/>
              <a:t>Menggunakan</a:t>
            </a:r>
            <a:r>
              <a:rPr sz="7250" spc="100" dirty="0"/>
              <a:t> </a:t>
            </a:r>
            <a:r>
              <a:rPr sz="7250" spc="-5" dirty="0"/>
              <a:t>DOM?</a:t>
            </a:r>
            <a:endParaRPr sz="7250"/>
          </a:p>
        </p:txBody>
      </p:sp>
      <p:sp>
        <p:nvSpPr>
          <p:cNvPr id="4" name="object 4"/>
          <p:cNvSpPr txBox="1"/>
          <p:nvPr/>
        </p:nvSpPr>
        <p:spPr>
          <a:xfrm>
            <a:off x="1067956" y="2569332"/>
            <a:ext cx="17076420" cy="710438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577850" marR="515620" indent="-565785">
              <a:lnSpc>
                <a:spcPct val="101000"/>
              </a:lnSpc>
              <a:spcBef>
                <a:spcPts val="85"/>
              </a:spcBef>
              <a:buFont typeface="Arial" panose="020B0704020202090204"/>
              <a:buChar char="•"/>
              <a:tabLst>
                <a:tab pos="577850" algn="l"/>
                <a:tab pos="578485" algn="l"/>
              </a:tabLst>
            </a:pPr>
            <a:r>
              <a:rPr sz="5250" spc="5" dirty="0">
                <a:latin typeface="Carlito"/>
                <a:cs typeface="Carlito"/>
              </a:rPr>
              <a:t>Seperti </a:t>
            </a:r>
            <a:r>
              <a:rPr sz="5250" spc="-10" dirty="0">
                <a:latin typeface="Carlito"/>
                <a:cs typeface="Carlito"/>
              </a:rPr>
              <a:t>yang kita </a:t>
            </a:r>
            <a:r>
              <a:rPr sz="5250" spc="5" dirty="0">
                <a:latin typeface="Carlito"/>
                <a:cs typeface="Carlito"/>
              </a:rPr>
              <a:t>sudah </a:t>
            </a:r>
            <a:r>
              <a:rPr sz="5250" spc="-20" dirty="0">
                <a:latin typeface="Carlito"/>
                <a:cs typeface="Carlito"/>
              </a:rPr>
              <a:t>katahui, </a:t>
            </a:r>
            <a:r>
              <a:rPr sz="5250" spc="10" dirty="0">
                <a:latin typeface="Carlito"/>
                <a:cs typeface="Carlito"/>
              </a:rPr>
              <a:t>DOM adalah </a:t>
            </a:r>
            <a:r>
              <a:rPr sz="5250" spc="5" dirty="0">
                <a:latin typeface="Carlito"/>
                <a:cs typeface="Carlito"/>
              </a:rPr>
              <a:t>sebuah objek  </a:t>
            </a:r>
            <a:r>
              <a:rPr sz="5250" dirty="0">
                <a:latin typeface="Carlito"/>
                <a:cs typeface="Carlito"/>
              </a:rPr>
              <a:t>untuk memodelkan </a:t>
            </a:r>
            <a:r>
              <a:rPr sz="5250" spc="-5" dirty="0">
                <a:latin typeface="Carlito"/>
                <a:cs typeface="Carlito"/>
              </a:rPr>
              <a:t>dokumen</a:t>
            </a:r>
            <a:r>
              <a:rPr sz="5250" spc="105" dirty="0">
                <a:latin typeface="Carlito"/>
                <a:cs typeface="Carlito"/>
              </a:rPr>
              <a:t> </a:t>
            </a:r>
            <a:r>
              <a:rPr sz="5250" spc="5" dirty="0">
                <a:latin typeface="Carlito"/>
                <a:cs typeface="Carlito"/>
              </a:rPr>
              <a:t>HTML.</a:t>
            </a:r>
            <a:endParaRPr sz="525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Font typeface="Arial" panose="020B0704020202090204"/>
              <a:buChar char="•"/>
            </a:pPr>
            <a:endParaRPr sz="7250">
              <a:latin typeface="Carlito"/>
              <a:cs typeface="Carlito"/>
            </a:endParaRPr>
          </a:p>
          <a:p>
            <a:pPr marL="577850" marR="5080" indent="-565785">
              <a:lnSpc>
                <a:spcPct val="100000"/>
              </a:lnSpc>
              <a:buFont typeface="Arial" panose="020B0704020202090204"/>
              <a:buChar char="•"/>
              <a:tabLst>
                <a:tab pos="577850" algn="l"/>
                <a:tab pos="578485" algn="l"/>
              </a:tabLst>
            </a:pPr>
            <a:r>
              <a:rPr sz="5250" spc="5" dirty="0">
                <a:latin typeface="Carlito"/>
                <a:cs typeface="Carlito"/>
              </a:rPr>
              <a:t>Objek </a:t>
            </a:r>
            <a:r>
              <a:rPr sz="5250" spc="10" dirty="0">
                <a:latin typeface="Carlito"/>
                <a:cs typeface="Carlito"/>
              </a:rPr>
              <a:t>DOM </a:t>
            </a:r>
            <a:r>
              <a:rPr sz="5250" spc="5" dirty="0">
                <a:latin typeface="Carlito"/>
                <a:cs typeface="Carlito"/>
              </a:rPr>
              <a:t>di </a:t>
            </a:r>
            <a:r>
              <a:rPr sz="5250" spc="-15" dirty="0">
                <a:latin typeface="Carlito"/>
                <a:cs typeface="Carlito"/>
              </a:rPr>
              <a:t>javascript </a:t>
            </a:r>
            <a:r>
              <a:rPr sz="5250" spc="5" dirty="0">
                <a:latin typeface="Carlito"/>
                <a:cs typeface="Carlito"/>
              </a:rPr>
              <a:t>bernama </a:t>
            </a:r>
            <a:r>
              <a:rPr sz="5250" dirty="0">
                <a:latin typeface="Carlito"/>
                <a:cs typeface="Carlito"/>
              </a:rPr>
              <a:t>document. </a:t>
            </a:r>
            <a:r>
              <a:rPr sz="5250" spc="5" dirty="0">
                <a:latin typeface="Carlito"/>
                <a:cs typeface="Carlito"/>
              </a:rPr>
              <a:t>Objek ini </a:t>
            </a:r>
            <a:r>
              <a:rPr sz="5250" dirty="0">
                <a:latin typeface="Carlito"/>
                <a:cs typeface="Carlito"/>
              </a:rPr>
              <a:t>berisi  </a:t>
            </a:r>
            <a:r>
              <a:rPr sz="5250" spc="-10" dirty="0">
                <a:latin typeface="Carlito"/>
                <a:cs typeface="Carlito"/>
              </a:rPr>
              <a:t>segala </a:t>
            </a:r>
            <a:r>
              <a:rPr sz="5250" spc="5" dirty="0">
                <a:latin typeface="Carlito"/>
                <a:cs typeface="Carlito"/>
              </a:rPr>
              <a:t>hal </a:t>
            </a:r>
            <a:r>
              <a:rPr sz="5250" spc="-10" dirty="0">
                <a:latin typeface="Carlito"/>
                <a:cs typeface="Carlito"/>
              </a:rPr>
              <a:t>yang kita </a:t>
            </a:r>
            <a:r>
              <a:rPr sz="5250" spc="-5" dirty="0">
                <a:latin typeface="Carlito"/>
                <a:cs typeface="Carlito"/>
              </a:rPr>
              <a:t>butuhkan </a:t>
            </a:r>
            <a:r>
              <a:rPr sz="5250" dirty="0">
                <a:latin typeface="Carlito"/>
                <a:cs typeface="Carlito"/>
              </a:rPr>
              <a:t>untuk </a:t>
            </a:r>
            <a:r>
              <a:rPr sz="5250" spc="10" dirty="0">
                <a:latin typeface="Carlito"/>
                <a:cs typeface="Carlito"/>
              </a:rPr>
              <a:t>memanipulasi</a:t>
            </a:r>
            <a:r>
              <a:rPr sz="5250" spc="190" dirty="0">
                <a:latin typeface="Carlito"/>
                <a:cs typeface="Carlito"/>
              </a:rPr>
              <a:t> </a:t>
            </a:r>
            <a:r>
              <a:rPr sz="5250" spc="5" dirty="0">
                <a:latin typeface="Carlito"/>
                <a:cs typeface="Carlito"/>
              </a:rPr>
              <a:t>HTML.</a:t>
            </a:r>
            <a:endParaRPr sz="525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Font typeface="Arial" panose="020B0704020202090204"/>
              <a:buChar char="•"/>
            </a:pPr>
            <a:endParaRPr sz="7250">
              <a:latin typeface="Carlito"/>
              <a:cs typeface="Carlito"/>
            </a:endParaRPr>
          </a:p>
          <a:p>
            <a:pPr marL="577850" marR="192405" indent="-565785">
              <a:lnSpc>
                <a:spcPct val="100000"/>
              </a:lnSpc>
              <a:spcBef>
                <a:spcPts val="5"/>
              </a:spcBef>
              <a:buFont typeface="Arial" panose="020B0704020202090204"/>
              <a:buChar char="•"/>
              <a:tabLst>
                <a:tab pos="577850" algn="l"/>
                <a:tab pos="578485" algn="l"/>
              </a:tabLst>
            </a:pPr>
            <a:r>
              <a:rPr sz="5250" spc="-20" dirty="0">
                <a:latin typeface="Carlito"/>
                <a:cs typeface="Carlito"/>
              </a:rPr>
              <a:t>Jika </a:t>
            </a:r>
            <a:r>
              <a:rPr sz="5250" spc="-10" dirty="0">
                <a:latin typeface="Carlito"/>
                <a:cs typeface="Carlito"/>
              </a:rPr>
              <a:t>kita </a:t>
            </a:r>
            <a:r>
              <a:rPr sz="5250" spc="-5" dirty="0">
                <a:latin typeface="Carlito"/>
                <a:cs typeface="Carlito"/>
              </a:rPr>
              <a:t>coba </a:t>
            </a:r>
            <a:r>
              <a:rPr sz="5250" spc="-35" dirty="0">
                <a:latin typeface="Carlito"/>
                <a:cs typeface="Carlito"/>
              </a:rPr>
              <a:t>ketik </a:t>
            </a:r>
            <a:r>
              <a:rPr sz="5250" dirty="0">
                <a:latin typeface="Carlito"/>
                <a:cs typeface="Carlito"/>
              </a:rPr>
              <a:t>document </a:t>
            </a:r>
            <a:r>
              <a:rPr sz="5250" spc="5" dirty="0">
                <a:latin typeface="Carlito"/>
                <a:cs typeface="Carlito"/>
              </a:rPr>
              <a:t>pada </a:t>
            </a:r>
            <a:r>
              <a:rPr sz="5250" dirty="0">
                <a:latin typeface="Carlito"/>
                <a:cs typeface="Carlito"/>
              </a:rPr>
              <a:t>console </a:t>
            </a:r>
            <a:r>
              <a:rPr sz="5250" spc="-10" dirty="0">
                <a:latin typeface="Carlito"/>
                <a:cs typeface="Carlito"/>
              </a:rPr>
              <a:t>Javascript, </a:t>
            </a:r>
            <a:r>
              <a:rPr sz="5250" spc="-15" dirty="0">
                <a:latin typeface="Carlito"/>
                <a:cs typeface="Carlito"/>
              </a:rPr>
              <a:t>maka  </a:t>
            </a:r>
            <a:r>
              <a:rPr sz="5250" spc="-10" dirty="0">
                <a:latin typeface="Carlito"/>
                <a:cs typeface="Carlito"/>
              </a:rPr>
              <a:t>yang </a:t>
            </a:r>
            <a:r>
              <a:rPr sz="5250" spc="-15" dirty="0">
                <a:latin typeface="Carlito"/>
                <a:cs typeface="Carlito"/>
              </a:rPr>
              <a:t>akan </a:t>
            </a:r>
            <a:r>
              <a:rPr sz="5250" dirty="0">
                <a:latin typeface="Carlito"/>
                <a:cs typeface="Carlito"/>
              </a:rPr>
              <a:t>tampil </a:t>
            </a:r>
            <a:r>
              <a:rPr sz="5250" spc="10" dirty="0">
                <a:latin typeface="Carlito"/>
                <a:cs typeface="Carlito"/>
              </a:rPr>
              <a:t>adalah </a:t>
            </a:r>
            <a:r>
              <a:rPr sz="5250" spc="-40" dirty="0">
                <a:latin typeface="Carlito"/>
                <a:cs typeface="Carlito"/>
              </a:rPr>
              <a:t>kode</a:t>
            </a:r>
            <a:r>
              <a:rPr sz="5250" spc="100" dirty="0">
                <a:latin typeface="Carlito"/>
                <a:cs typeface="Carlito"/>
              </a:rPr>
              <a:t> </a:t>
            </a:r>
            <a:r>
              <a:rPr sz="5250" spc="5" dirty="0">
                <a:latin typeface="Carlito"/>
                <a:cs typeface="Carlito"/>
              </a:rPr>
              <a:t>HTML.</a:t>
            </a:r>
            <a:endParaRPr sz="525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311" y="0"/>
            <a:ext cx="20093305" cy="1933575"/>
          </a:xfrm>
          <a:custGeom>
            <a:avLst/>
            <a:gdLst/>
            <a:ahLst/>
            <a:cxnLst/>
            <a:rect l="l" t="t" r="r" b="b"/>
            <a:pathLst>
              <a:path w="20093305" h="1933575">
                <a:moveTo>
                  <a:pt x="20092788" y="0"/>
                </a:moveTo>
                <a:lnTo>
                  <a:pt x="0" y="0"/>
                </a:lnTo>
                <a:lnTo>
                  <a:pt x="0" y="1932989"/>
                </a:lnTo>
                <a:lnTo>
                  <a:pt x="20092788" y="1932989"/>
                </a:lnTo>
                <a:lnTo>
                  <a:pt x="20092788" y="0"/>
                </a:lnTo>
                <a:close/>
              </a:path>
            </a:pathLst>
          </a:custGeom>
          <a:solidFill>
            <a:srgbClr val="31ADB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393825" y="367030"/>
            <a:ext cx="15907385" cy="11290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250" spc="-15" dirty="0"/>
              <a:t>Bagaimana </a:t>
            </a:r>
            <a:r>
              <a:rPr sz="7250" spc="-40" dirty="0"/>
              <a:t>Cara </a:t>
            </a:r>
            <a:r>
              <a:rPr sz="7250" spc="-5" dirty="0"/>
              <a:t>Menggunakan</a:t>
            </a:r>
            <a:r>
              <a:rPr sz="7250" spc="100" dirty="0"/>
              <a:t> </a:t>
            </a:r>
            <a:r>
              <a:rPr sz="7250" spc="-5" dirty="0"/>
              <a:t>DOM?</a:t>
            </a:r>
            <a:endParaRPr sz="7250"/>
          </a:p>
        </p:txBody>
      </p:sp>
      <p:sp>
        <p:nvSpPr>
          <p:cNvPr id="4" name="object 4"/>
          <p:cNvSpPr/>
          <p:nvPr/>
        </p:nvSpPr>
        <p:spPr>
          <a:xfrm>
            <a:off x="4156305" y="2633986"/>
            <a:ext cx="10973299" cy="6190122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311" y="0"/>
            <a:ext cx="20093305" cy="1933575"/>
          </a:xfrm>
          <a:custGeom>
            <a:avLst/>
            <a:gdLst/>
            <a:ahLst/>
            <a:cxnLst/>
            <a:rect l="l" t="t" r="r" b="b"/>
            <a:pathLst>
              <a:path w="20093305" h="1933575">
                <a:moveTo>
                  <a:pt x="20092788" y="0"/>
                </a:moveTo>
                <a:lnTo>
                  <a:pt x="0" y="0"/>
                </a:lnTo>
                <a:lnTo>
                  <a:pt x="0" y="1932989"/>
                </a:lnTo>
                <a:lnTo>
                  <a:pt x="20092788" y="1932989"/>
                </a:lnTo>
                <a:lnTo>
                  <a:pt x="20092788" y="0"/>
                </a:lnTo>
                <a:close/>
              </a:path>
            </a:pathLst>
          </a:custGeom>
          <a:solidFill>
            <a:srgbClr val="31ADB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68086" y="452869"/>
            <a:ext cx="16067405" cy="102870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6600" spc="-10" dirty="0"/>
              <a:t>Menga</a:t>
            </a:r>
            <a:r>
              <a:rPr lang="en-US" sz="6600" spc="-10" dirty="0"/>
              <a:t>k</a:t>
            </a:r>
            <a:r>
              <a:rPr sz="6600" spc="-10" dirty="0"/>
              <a:t>ses </a:t>
            </a:r>
            <a:r>
              <a:rPr sz="6600" dirty="0"/>
              <a:t>Elemen </a:t>
            </a:r>
            <a:r>
              <a:rPr sz="6600" spc="-100" dirty="0"/>
              <a:t>Tertentu </a:t>
            </a:r>
            <a:r>
              <a:rPr sz="6600" spc="-25" dirty="0"/>
              <a:t>dengan</a:t>
            </a:r>
            <a:r>
              <a:rPr sz="6600" spc="95" dirty="0"/>
              <a:t> </a:t>
            </a:r>
            <a:r>
              <a:rPr sz="6600" spc="-5" dirty="0"/>
              <a:t>DOM</a:t>
            </a:r>
            <a:endParaRPr sz="6600" spc="-5" dirty="0"/>
          </a:p>
        </p:txBody>
      </p:sp>
      <p:sp>
        <p:nvSpPr>
          <p:cNvPr id="4" name="object 4"/>
          <p:cNvSpPr txBox="1"/>
          <p:nvPr/>
        </p:nvSpPr>
        <p:spPr>
          <a:xfrm>
            <a:off x="1067956" y="2627147"/>
            <a:ext cx="8755380" cy="4249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77850" marR="5080" indent="-565785">
              <a:lnSpc>
                <a:spcPct val="100000"/>
              </a:lnSpc>
              <a:spcBef>
                <a:spcPts val="100"/>
              </a:spcBef>
              <a:buFont typeface="Arial" panose="020B0704020202090204"/>
              <a:buChar char="•"/>
              <a:tabLst>
                <a:tab pos="577850" algn="l"/>
                <a:tab pos="578485" algn="l"/>
              </a:tabLst>
            </a:pPr>
            <a:r>
              <a:rPr sz="4600" spc="5" dirty="0">
                <a:latin typeface="Carlito"/>
                <a:cs typeface="Carlito"/>
              </a:rPr>
              <a:t>Objek </a:t>
            </a:r>
            <a:r>
              <a:rPr sz="4600" spc="-5" dirty="0">
                <a:latin typeface="Carlito"/>
                <a:cs typeface="Carlito"/>
              </a:rPr>
              <a:t>document </a:t>
            </a:r>
            <a:r>
              <a:rPr sz="4600" spc="5" dirty="0">
                <a:latin typeface="Carlito"/>
                <a:cs typeface="Carlito"/>
              </a:rPr>
              <a:t>adalah </a:t>
            </a:r>
            <a:r>
              <a:rPr sz="4600" spc="10" dirty="0">
                <a:latin typeface="Carlito"/>
                <a:cs typeface="Carlito"/>
              </a:rPr>
              <a:t>model  </a:t>
            </a:r>
            <a:r>
              <a:rPr sz="4600" dirty="0">
                <a:latin typeface="Carlito"/>
                <a:cs typeface="Carlito"/>
              </a:rPr>
              <a:t>dari </a:t>
            </a:r>
            <a:r>
              <a:rPr sz="4600" spc="-5" dirty="0">
                <a:latin typeface="Carlito"/>
                <a:cs typeface="Carlito"/>
              </a:rPr>
              <a:t>dokumen </a:t>
            </a:r>
            <a:r>
              <a:rPr sz="4600" spc="5" dirty="0">
                <a:latin typeface="Carlito"/>
                <a:cs typeface="Carlito"/>
              </a:rPr>
              <a:t>HTML. Objek ini  </a:t>
            </a:r>
            <a:r>
              <a:rPr sz="4600" dirty="0">
                <a:latin typeface="Carlito"/>
                <a:cs typeface="Carlito"/>
              </a:rPr>
              <a:t>berisi </a:t>
            </a:r>
            <a:r>
              <a:rPr sz="4600" spc="-5" dirty="0">
                <a:latin typeface="Carlito"/>
                <a:cs typeface="Carlito"/>
              </a:rPr>
              <a:t>kumpulan </a:t>
            </a:r>
            <a:r>
              <a:rPr sz="4600" dirty="0">
                <a:latin typeface="Carlito"/>
                <a:cs typeface="Carlito"/>
              </a:rPr>
              <a:t>fungsi </a:t>
            </a:r>
            <a:r>
              <a:rPr sz="4600" spc="5" dirty="0">
                <a:latin typeface="Carlito"/>
                <a:cs typeface="Carlito"/>
              </a:rPr>
              <a:t>dan </a:t>
            </a:r>
            <a:r>
              <a:rPr sz="4600" dirty="0">
                <a:latin typeface="Carlito"/>
                <a:cs typeface="Carlito"/>
              </a:rPr>
              <a:t>atribut  </a:t>
            </a:r>
            <a:r>
              <a:rPr sz="4600" spc="5" dirty="0">
                <a:latin typeface="Carlito"/>
                <a:cs typeface="Carlito"/>
              </a:rPr>
              <a:t>berupa objek </a:t>
            </a:r>
            <a:r>
              <a:rPr sz="4600" dirty="0">
                <a:latin typeface="Carlito"/>
                <a:cs typeface="Carlito"/>
              </a:rPr>
              <a:t>dari </a:t>
            </a:r>
            <a:r>
              <a:rPr sz="4600" spc="5" dirty="0">
                <a:latin typeface="Carlito"/>
                <a:cs typeface="Carlito"/>
              </a:rPr>
              <a:t>elemen HTML  </a:t>
            </a:r>
            <a:r>
              <a:rPr sz="4600" spc="-10" dirty="0">
                <a:latin typeface="Carlito"/>
                <a:cs typeface="Carlito"/>
              </a:rPr>
              <a:t>yang </a:t>
            </a:r>
            <a:r>
              <a:rPr sz="4600" spc="5" dirty="0">
                <a:latin typeface="Carlito"/>
                <a:cs typeface="Carlito"/>
              </a:rPr>
              <a:t>bisa </a:t>
            </a:r>
            <a:r>
              <a:rPr sz="4600" spc="-10" dirty="0">
                <a:latin typeface="Carlito"/>
                <a:cs typeface="Carlito"/>
              </a:rPr>
              <a:t>digambarkan </a:t>
            </a:r>
            <a:r>
              <a:rPr sz="4600" spc="5" dirty="0">
                <a:latin typeface="Carlito"/>
                <a:cs typeface="Carlito"/>
              </a:rPr>
              <a:t>dalam  </a:t>
            </a:r>
            <a:r>
              <a:rPr sz="4600" spc="-5" dirty="0">
                <a:latin typeface="Carlito"/>
                <a:cs typeface="Carlito"/>
              </a:rPr>
              <a:t>bentuk </a:t>
            </a:r>
            <a:r>
              <a:rPr sz="4600" spc="5" dirty="0">
                <a:latin typeface="Carlito"/>
                <a:cs typeface="Carlito"/>
              </a:rPr>
              <a:t>pohon </a:t>
            </a:r>
            <a:r>
              <a:rPr sz="4600" dirty="0">
                <a:latin typeface="Carlito"/>
                <a:cs typeface="Carlito"/>
              </a:rPr>
              <a:t>seperti</a:t>
            </a:r>
            <a:r>
              <a:rPr sz="4600" spc="-35" dirty="0">
                <a:latin typeface="Carlito"/>
                <a:cs typeface="Carlito"/>
              </a:rPr>
              <a:t> </a:t>
            </a:r>
            <a:r>
              <a:rPr sz="4600" dirty="0">
                <a:latin typeface="Carlito"/>
                <a:cs typeface="Carlito"/>
              </a:rPr>
              <a:t>ini:</a:t>
            </a:r>
            <a:endParaRPr sz="4600">
              <a:latin typeface="Carlito"/>
              <a:cs typeface="Carlito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0700432" y="3138611"/>
            <a:ext cx="8193685" cy="4244877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311" y="0"/>
            <a:ext cx="20093305" cy="1933575"/>
          </a:xfrm>
          <a:custGeom>
            <a:avLst/>
            <a:gdLst/>
            <a:ahLst/>
            <a:cxnLst/>
            <a:rect l="l" t="t" r="r" b="b"/>
            <a:pathLst>
              <a:path w="20093305" h="1933575">
                <a:moveTo>
                  <a:pt x="20092788" y="0"/>
                </a:moveTo>
                <a:lnTo>
                  <a:pt x="0" y="0"/>
                </a:lnTo>
                <a:lnTo>
                  <a:pt x="0" y="1932989"/>
                </a:lnTo>
                <a:lnTo>
                  <a:pt x="20092788" y="1932989"/>
                </a:lnTo>
                <a:lnTo>
                  <a:pt x="20092788" y="0"/>
                </a:lnTo>
                <a:close/>
              </a:path>
            </a:pathLst>
          </a:custGeom>
          <a:solidFill>
            <a:srgbClr val="31ADB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65982" y="544871"/>
            <a:ext cx="14048740" cy="843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spc="-10" dirty="0"/>
              <a:t>LETS </a:t>
            </a:r>
            <a:r>
              <a:rPr sz="5400" spc="-15" dirty="0"/>
              <a:t>CODE </a:t>
            </a:r>
            <a:r>
              <a:rPr sz="5400" dirty="0"/>
              <a:t>: </a:t>
            </a:r>
            <a:r>
              <a:rPr sz="5400" spc="-30" dirty="0"/>
              <a:t>Contoh </a:t>
            </a:r>
            <a:r>
              <a:rPr sz="5400" spc="-5" dirty="0"/>
              <a:t>DOM</a:t>
            </a:r>
            <a:r>
              <a:rPr sz="5400" spc="65" dirty="0"/>
              <a:t> </a:t>
            </a:r>
            <a:r>
              <a:rPr sz="5400" dirty="0"/>
              <a:t>Sederhana</a:t>
            </a:r>
            <a:endParaRPr sz="5400" dirty="0"/>
          </a:p>
        </p:txBody>
      </p:sp>
      <p:sp>
        <p:nvSpPr>
          <p:cNvPr id="4" name="object 4"/>
          <p:cNvSpPr/>
          <p:nvPr/>
        </p:nvSpPr>
        <p:spPr>
          <a:xfrm>
            <a:off x="9884892" y="4748267"/>
            <a:ext cx="9906258" cy="366413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865949" y="1944301"/>
            <a:ext cx="8217092" cy="916976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311" y="0"/>
            <a:ext cx="20093305" cy="1933575"/>
          </a:xfrm>
          <a:custGeom>
            <a:avLst/>
            <a:gdLst/>
            <a:ahLst/>
            <a:cxnLst/>
            <a:rect l="l" t="t" r="r" b="b"/>
            <a:pathLst>
              <a:path w="20093305" h="1933575">
                <a:moveTo>
                  <a:pt x="20092788" y="0"/>
                </a:moveTo>
                <a:lnTo>
                  <a:pt x="0" y="0"/>
                </a:lnTo>
                <a:lnTo>
                  <a:pt x="0" y="1932989"/>
                </a:lnTo>
                <a:lnTo>
                  <a:pt x="20092788" y="1932989"/>
                </a:lnTo>
                <a:lnTo>
                  <a:pt x="20092788" y="0"/>
                </a:lnTo>
                <a:close/>
              </a:path>
            </a:pathLst>
          </a:custGeom>
          <a:solidFill>
            <a:srgbClr val="31ADB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37565" y="367030"/>
            <a:ext cx="16242665" cy="11290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250" spc="-10" dirty="0"/>
              <a:t>LETS </a:t>
            </a:r>
            <a:r>
              <a:rPr sz="7250" spc="-15" dirty="0"/>
              <a:t>CODE </a:t>
            </a:r>
            <a:r>
              <a:rPr sz="7250" dirty="0"/>
              <a:t>: </a:t>
            </a:r>
            <a:r>
              <a:rPr sz="7250" spc="-30" dirty="0"/>
              <a:t>Contoh </a:t>
            </a:r>
            <a:r>
              <a:rPr sz="7250" spc="-5" dirty="0"/>
              <a:t>DOM</a:t>
            </a:r>
            <a:r>
              <a:rPr sz="7250" spc="70" dirty="0"/>
              <a:t> </a:t>
            </a:r>
            <a:r>
              <a:rPr sz="7250" dirty="0"/>
              <a:t>Sederhana</a:t>
            </a:r>
            <a:endParaRPr sz="7250"/>
          </a:p>
        </p:txBody>
      </p:sp>
      <p:sp>
        <p:nvSpPr>
          <p:cNvPr id="4" name="object 4"/>
          <p:cNvSpPr/>
          <p:nvPr/>
        </p:nvSpPr>
        <p:spPr>
          <a:xfrm>
            <a:off x="1010483" y="3006314"/>
            <a:ext cx="8868125" cy="673153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0358714" y="4011479"/>
            <a:ext cx="9597080" cy="40452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311" y="0"/>
            <a:ext cx="20093305" cy="1933575"/>
          </a:xfrm>
          <a:custGeom>
            <a:avLst/>
            <a:gdLst/>
            <a:ahLst/>
            <a:cxnLst/>
            <a:rect l="l" t="t" r="r" b="b"/>
            <a:pathLst>
              <a:path w="20093305" h="1933575">
                <a:moveTo>
                  <a:pt x="20092788" y="0"/>
                </a:moveTo>
                <a:lnTo>
                  <a:pt x="0" y="0"/>
                </a:lnTo>
                <a:lnTo>
                  <a:pt x="0" y="1932989"/>
                </a:lnTo>
                <a:lnTo>
                  <a:pt x="20092788" y="1932989"/>
                </a:lnTo>
                <a:lnTo>
                  <a:pt x="20092788" y="0"/>
                </a:lnTo>
                <a:close/>
              </a:path>
            </a:pathLst>
          </a:custGeom>
          <a:solidFill>
            <a:srgbClr val="31ADB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65505" y="402590"/>
            <a:ext cx="17417415" cy="1128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250" spc="-10" dirty="0">
                <a:solidFill>
                  <a:srgbClr val="FF0000"/>
                </a:solidFill>
              </a:rPr>
              <a:t>LETS </a:t>
            </a:r>
            <a:r>
              <a:rPr sz="7250" spc="-15" dirty="0">
                <a:solidFill>
                  <a:srgbClr val="FF0000"/>
                </a:solidFill>
              </a:rPr>
              <a:t>CODE </a:t>
            </a:r>
            <a:r>
              <a:rPr sz="7250" dirty="0">
                <a:solidFill>
                  <a:srgbClr val="000000"/>
                </a:solidFill>
              </a:rPr>
              <a:t>: </a:t>
            </a:r>
            <a:r>
              <a:rPr sz="7250" spc="-30" dirty="0">
                <a:solidFill>
                  <a:srgbClr val="000000"/>
                </a:solidFill>
              </a:rPr>
              <a:t>Contoh </a:t>
            </a:r>
            <a:r>
              <a:rPr sz="7250" spc="-5" dirty="0">
                <a:solidFill>
                  <a:srgbClr val="000000"/>
                </a:solidFill>
              </a:rPr>
              <a:t>DOM</a:t>
            </a:r>
            <a:r>
              <a:rPr sz="7250" spc="65" dirty="0">
                <a:solidFill>
                  <a:srgbClr val="000000"/>
                </a:solidFill>
              </a:rPr>
              <a:t> </a:t>
            </a:r>
            <a:r>
              <a:rPr sz="7250" dirty="0">
                <a:solidFill>
                  <a:srgbClr val="000000"/>
                </a:solidFill>
              </a:rPr>
              <a:t>Sederhana</a:t>
            </a:r>
            <a:endParaRPr sz="7250"/>
          </a:p>
        </p:txBody>
      </p:sp>
      <p:grpSp>
        <p:nvGrpSpPr>
          <p:cNvPr id="4" name="object 4"/>
          <p:cNvGrpSpPr/>
          <p:nvPr/>
        </p:nvGrpSpPr>
        <p:grpSpPr>
          <a:xfrm>
            <a:off x="128195" y="2170528"/>
            <a:ext cx="19848195" cy="8670925"/>
            <a:chOff x="128195" y="2170528"/>
            <a:chExt cx="19848195" cy="8670925"/>
          </a:xfrm>
        </p:grpSpPr>
        <p:sp>
          <p:nvSpPr>
            <p:cNvPr id="5" name="object 5"/>
            <p:cNvSpPr/>
            <p:nvPr/>
          </p:nvSpPr>
          <p:spPr>
            <a:xfrm>
              <a:off x="128195" y="2170528"/>
              <a:ext cx="8408128" cy="4410182"/>
            </a:xfrm>
            <a:prstGeom prst="rect">
              <a:avLst/>
            </a:prstGeom>
            <a:blipFill>
              <a:blip r:embed="rId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8400587" y="5321377"/>
              <a:ext cx="11575316" cy="551995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TABLE_BEAUTIFY" val="smartTable{66b5c428-6117-4098-882f-05aefc94f31f}"/>
</p:tagLst>
</file>

<file path=ppt/theme/theme1.xml><?xml version="1.0" encoding="utf-8"?>
<a:theme xmlns:a="http://schemas.openxmlformats.org/drawingml/2006/main" name="Data Pie Charts">
  <a:themeElements>
    <a:clrScheme name="Data Pie Charts 13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9900"/>
      </a:accent1>
      <a:accent2>
        <a:srgbClr val="99CC00"/>
      </a:accent2>
      <a:accent3>
        <a:srgbClr val="FFFFFF"/>
      </a:accent3>
      <a:accent4>
        <a:srgbClr val="000000"/>
      </a:accent4>
      <a:accent5>
        <a:srgbClr val="AACAAA"/>
      </a:accent5>
      <a:accent6>
        <a:srgbClr val="8AB900"/>
      </a:accent6>
      <a:hlink>
        <a:srgbClr val="CC3300"/>
      </a:hlink>
      <a:folHlink>
        <a:srgbClr val="996600"/>
      </a:folHlink>
    </a:clrScheme>
    <a:fontScheme name="Data Pie Charts">
      <a:majorFont>
        <a:latin typeface="Arial"/>
        <a:ea typeface="SimSun"/>
        <a:cs typeface=""/>
      </a:majorFont>
      <a:minorFont>
        <a:latin typeface="Arial"/>
        <a:ea typeface="SimSun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accent2"/>
            </a:gs>
          </a:gsLst>
          <a:lin ang="5400000" scaled="1"/>
        </a:gra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704020202090204" pitchFamily="34" charset="0"/>
            <a:ea typeface="SimSun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accent2"/>
            </a:gs>
          </a:gsLst>
          <a:lin ang="5400000" scaled="1"/>
        </a:gra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704020202090204" pitchFamily="34" charset="0"/>
            <a:ea typeface="SimSun" pitchFamily="2" charset="-122"/>
          </a:defRPr>
        </a:defPPr>
      </a:lstStyle>
    </a:lnDef>
  </a:objectDefaults>
  <a:extraClrSchemeLst>
    <a:extraClrScheme>
      <a:clrScheme name="Data Pie Chart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ta Pie Charts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ta Pie Charts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ta Pie Charts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ta Pie Charts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ta Pie Charts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ta Pie Charts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ta Pie Charts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ta Pie Charts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ta Pie Charts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ta Pie Charts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ta Pie Charts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ta Pie Charts 13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9900"/>
        </a:accent1>
        <a:accent2>
          <a:srgbClr val="99CC00"/>
        </a:accent2>
        <a:accent3>
          <a:srgbClr val="FFFFFF"/>
        </a:accent3>
        <a:accent4>
          <a:srgbClr val="000000"/>
        </a:accent4>
        <a:accent5>
          <a:srgbClr val="AACAAA"/>
        </a:accent5>
        <a:accent6>
          <a:srgbClr val="8AB900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13066</Words>
  <Application>WPS Presentation</Application>
  <PresentationFormat>On-screen Show (4:3)</PresentationFormat>
  <Paragraphs>579</Paragraphs>
  <Slides>106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106</vt:i4>
      </vt:variant>
    </vt:vector>
  </HeadingPairs>
  <TitlesOfParts>
    <vt:vector size="121" baseType="lpstr">
      <vt:lpstr>Arial</vt:lpstr>
      <vt:lpstr>SimSun</vt:lpstr>
      <vt:lpstr>Wingdings</vt:lpstr>
      <vt:lpstr>宋体-简</vt:lpstr>
      <vt:lpstr>Arial</vt:lpstr>
      <vt:lpstr>Carlito</vt:lpstr>
      <vt:lpstr>Thonburi</vt:lpstr>
      <vt:lpstr>Wingdings</vt:lpstr>
      <vt:lpstr>Trebuchet MS</vt:lpstr>
      <vt:lpstr>微软雅黑</vt:lpstr>
      <vt:lpstr>汉仪旗黑</vt:lpstr>
      <vt:lpstr>Arial Unicode MS</vt:lpstr>
      <vt:lpstr>Calibri</vt:lpstr>
      <vt:lpstr>Helvetica Neue</vt:lpstr>
      <vt:lpstr>Data Pie Charts</vt:lpstr>
      <vt:lpstr># 2 Pemrograman Dasar Javascript  </vt:lpstr>
      <vt:lpstr>Bab 3  Variabel dan Tipe Data dalam Javascript</vt:lpstr>
      <vt:lpstr>Variabel dalam Javascript</vt:lpstr>
      <vt:lpstr>Cara Membuat Variabel di Javascript</vt:lpstr>
      <vt:lpstr>Cara Membuat Variabel di Javascript</vt:lpstr>
      <vt:lpstr>LETS CODE	 Membuat Variabel di Javascript</vt:lpstr>
      <vt:lpstr>Mengisi Ulang Variabel</vt:lpstr>
      <vt:lpstr>Menghapus Variabel</vt:lpstr>
      <vt:lpstr>Mengenal Tipe Data Js</vt:lpstr>
      <vt:lpstr>Mengenal Tipe Data Js</vt:lpstr>
      <vt:lpstr>Aturan Penulisan Nama Variabel di Javascript</vt:lpstr>
      <vt:lpstr>OPERATOR DALAM JAVASCRIPT</vt:lpstr>
      <vt:lpstr>OPERATOR DALAM JAVASCRIPT</vt:lpstr>
      <vt:lpstr>1.OPERATOR ARITMATIKA</vt:lpstr>
      <vt:lpstr>LETS CODE :  OPERATOR ARITMATIKA</vt:lpstr>
      <vt:lpstr>2.Operator Penugasan</vt:lpstr>
      <vt:lpstr>LETS CODE : OPERATOR PENUGASAN</vt:lpstr>
      <vt:lpstr>3.Operator Perbandingan</vt:lpstr>
      <vt:lpstr>LETS CODE : OPERATOR PERBANDINGAN</vt:lpstr>
      <vt:lpstr>4. Operator Logika</vt:lpstr>
      <vt:lpstr>LETS CODE : OPERATOR PERBANDINGAN</vt:lpstr>
      <vt:lpstr>5. Operator Bitwise</vt:lpstr>
      <vt:lpstr>LETS CODE : OPERATOR BITWISE</vt:lpstr>
      <vt:lpstr>6. Operator Ternary</vt:lpstr>
      <vt:lpstr>LETS CODE : OPERATOR TERNARY</vt:lpstr>
      <vt:lpstr>6 PERCABANGAN DALAM JAVASCRIPT</vt:lpstr>
      <vt:lpstr>PowerPoint 演示文稿</vt:lpstr>
      <vt:lpstr>LETS CODE : PERCABANGAN IF</vt:lpstr>
      <vt:lpstr>LETS CODE : HASIL PERCABANGAN IF</vt:lpstr>
      <vt:lpstr>PowerPoint 演示文稿</vt:lpstr>
      <vt:lpstr>LETS CODE : PERCABANGAN IF ELSE</vt:lpstr>
      <vt:lpstr>LETS CODE : HASIL PERCABANGAN IF ELSE</vt:lpstr>
      <vt:lpstr>PowerPoint 演示文稿</vt:lpstr>
      <vt:lpstr>LETS CODE : PERCABANGAN IF ELSE 2</vt:lpstr>
      <vt:lpstr>LETS CODE : HASIL PERCABANGAN IF ELSE - 2</vt:lpstr>
      <vt:lpstr>LETS CODE : PERCABANGAN IF ELSE 3</vt:lpstr>
      <vt:lpstr>LETS CODE : HASIL PERCABANGAN IF ELSE - 3</vt:lpstr>
      <vt:lpstr>PowerPoint 演示文稿</vt:lpstr>
      <vt:lpstr>LETS CODE : PERCABANGAN SWITCH</vt:lpstr>
      <vt:lpstr>LETS CODE : HASIL PERCABANGAN SWITCH</vt:lpstr>
      <vt:lpstr>6 Bentuk Percabangan pada Javascript</vt:lpstr>
      <vt:lpstr>LETS CODE : PERCABANGAN ITENARY</vt:lpstr>
      <vt:lpstr>LETS CODE : HASIL PERCABANGAN ITENARY</vt:lpstr>
      <vt:lpstr>6 Bentuk Percabangan pada Javascript</vt:lpstr>
      <vt:lpstr>LETS CODE	: PERCABANGAN NESTED</vt:lpstr>
      <vt:lpstr>LETS CODE : HASIL PERCABANGAN NESTED</vt:lpstr>
      <vt:lpstr>PERULANGAN / LOOPING  DALAM JAVASCRIPT</vt:lpstr>
      <vt:lpstr>PERULANGAN / LOOPING</vt:lpstr>
      <vt:lpstr>Counted loop dan Uncounted loop</vt:lpstr>
      <vt:lpstr>Counted loop dan Uncounted loop</vt:lpstr>
      <vt:lpstr>PowerPoint 演示文稿</vt:lpstr>
      <vt:lpstr>LETS CODE : PERULANGAN IF</vt:lpstr>
      <vt:lpstr>Bentuk Perulangan pada Javascript</vt:lpstr>
      <vt:lpstr>LETS CODE : PERULANGAN WHILE</vt:lpstr>
      <vt:lpstr>Bentuk Perulangan pada Javascript</vt:lpstr>
      <vt:lpstr>LETS CODE	: Cara 1. PERULANGAN FOREACH</vt:lpstr>
      <vt:lpstr>LETS CODE : Cara ke-2 PERULANGAN FOREACH</vt:lpstr>
      <vt:lpstr>LETS CODE : Cara ke-2 PERULANGAN FOREACH</vt:lpstr>
      <vt:lpstr>LETS CODE : HASIL PERULANGAN FOREACH</vt:lpstr>
      <vt:lpstr>Bentuk Perulangan pada Javascript</vt:lpstr>
      <vt:lpstr>LETS CODE : PERULANGAN Repeat()</vt:lpstr>
      <vt:lpstr>LETS CODE : HASIL PERULANGAN REPEAT()</vt:lpstr>
      <vt:lpstr>Bentuk Perulangan pada Javascript</vt:lpstr>
      <vt:lpstr>LETS CODE : PERULANGAN NESTED</vt:lpstr>
      <vt:lpstr>LETS CODE : HASIL PERULANGAN NESTED</vt:lpstr>
      <vt:lpstr>LETS CODE : PERULANGAN NESTED</vt:lpstr>
      <vt:lpstr>Struktur Data Array pada Javascript</vt:lpstr>
      <vt:lpstr>LATAR BELAKANG Struktur Data Array Javascript</vt:lpstr>
      <vt:lpstr>Struktur Data Array pada Javascript</vt:lpstr>
      <vt:lpstr>LETS CODE Struktur Data Array pada Javascript</vt:lpstr>
      <vt:lpstr>LETS CODE Struktur Data Array pada Javascript</vt:lpstr>
      <vt:lpstr>LETS CODE Struktur Data Array pada Javascript</vt:lpstr>
      <vt:lpstr>Cara Menambahkan Data ke Dalam Array</vt:lpstr>
      <vt:lpstr>Cara 1 Menambahkan Data ke Dalam Array</vt:lpstr>
      <vt:lpstr>LETS CODE Cara 2 Menambahkan Data ke Dalam Array</vt:lpstr>
      <vt:lpstr>Cara Menghapus Data dalam Array</vt:lpstr>
      <vt:lpstr>Cara 1 Menghapus Data Dari Array</vt:lpstr>
      <vt:lpstr>LETS CODE Cara 2 Menghapus Data Dari Array</vt:lpstr>
      <vt:lpstr>Cara 2 Menghapus Data Dari Array</vt:lpstr>
      <vt:lpstr>LETS CODE Cara 2 Menghapus Data Dari Array ( Dari depan)</vt:lpstr>
      <vt:lpstr>Menghapus Data pada Indeks Tertentu</vt:lpstr>
      <vt:lpstr>Menghapus Data pada Indeks Tertentu</vt:lpstr>
      <vt:lpstr>Menghapus Data pada Indeks Tertentu</vt:lpstr>
      <vt:lpstr>Mengubah Isi Data Pada Array</vt:lpstr>
      <vt:lpstr>Method-mothod Array Lain</vt:lpstr>
      <vt:lpstr>Method-mothod Array Lain</vt:lpstr>
      <vt:lpstr>Method-mothod Array Lain</vt:lpstr>
      <vt:lpstr>Method-mothod Array Lain</vt:lpstr>
      <vt:lpstr>Method-mothod Array Lain</vt:lpstr>
      <vt:lpstr>Method-mothod Array Lain</vt:lpstr>
      <vt:lpstr>DOM JavaScript</vt:lpstr>
      <vt:lpstr>DOM API Js</vt:lpstr>
      <vt:lpstr>Apa itu DOM API?</vt:lpstr>
      <vt:lpstr>Bagaimana Cara Menggunakan DOM?</vt:lpstr>
      <vt:lpstr>Bagaimana Cara Menggunakan DOM?</vt:lpstr>
      <vt:lpstr>Mengakses Elemen Tertentu dengan DOM</vt:lpstr>
      <vt:lpstr>LETS CODE : Contoh DOM Sederhana</vt:lpstr>
      <vt:lpstr>LETS CODE : Contoh DOM Sederhana</vt:lpstr>
      <vt:lpstr>LETS CODE : Contoh DOM Sederhana</vt:lpstr>
      <vt:lpstr>Membuat Elemen dengan DOM API</vt:lpstr>
      <vt:lpstr>Membuat Elemen dengan DOM API</vt:lpstr>
      <vt:lpstr>Menghapus Elemen dengan DOM API</vt:lpstr>
      <vt:lpstr>Menghapus Elemen dengan DOM API</vt:lpstr>
      <vt:lpstr>Method lain dalam DOM</vt:lpstr>
      <vt:lpstr>Tugas di Rumah</vt:lpstr>
      <vt:lpstr>Daftar Referensi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# 2 Pemrograman Dasar Javascript  </dc:title>
  <dc:creator>Rahmat Fauzi</dc:creator>
  <cp:lastModifiedBy>robikurniawan</cp:lastModifiedBy>
  <cp:revision>8</cp:revision>
  <dcterms:created xsi:type="dcterms:W3CDTF">2022-01-21T06:05:51Z</dcterms:created>
  <dcterms:modified xsi:type="dcterms:W3CDTF">2022-01-21T06:05:51Z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1900-01-00T00:00:00Z</vt:filetime>
  </property>
  <property fmtid="{D5CDD505-2E9C-101B-9397-08002B2CF9AE}" pid="3" name="Creator">
    <vt:lpwstr>Microsoft® PowerPoint® for Office 365</vt:lpwstr>
  </property>
  <property fmtid="{D5CDD505-2E9C-101B-9397-08002B2CF9AE}" pid="4" name="LastSaved">
    <vt:filetime>1900-01-00T00:00:00Z</vt:filetime>
  </property>
  <property fmtid="{D5CDD505-2E9C-101B-9397-08002B2CF9AE}" pid="5" name="KSOProductBuildVer">
    <vt:lpwstr>1033-3.2.0.6370</vt:lpwstr>
  </property>
</Properties>
</file>